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y="5143500" cx="9144000"/>
  <p:notesSz cx="6858000" cy="9144000"/>
  <p:embeddedFontLst>
    <p:embeddedFont>
      <p:font typeface="Nunito ExtraLight"/>
      <p:regular r:id="rId109"/>
      <p:bold r:id="rId110"/>
      <p:italic r:id="rId111"/>
      <p:boldItalic r:id="rId112"/>
    </p:embeddedFont>
    <p:embeddedFont>
      <p:font typeface="Nunito"/>
      <p:regular r:id="rId113"/>
      <p:bold r:id="rId114"/>
      <p:italic r:id="rId115"/>
      <p:boldItalic r:id="rId116"/>
    </p:embeddedFont>
    <p:embeddedFont>
      <p:font typeface="DM Sans"/>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21" roundtripDataSignature="AMtx7mjmlIvQt+ACP7kOr3k3u/I8hIvt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5E9BB86-8EAB-4D02-AFEB-95FB46F4A34C}">
  <a:tblStyle styleId="{75E9BB86-8EAB-4D02-AFEB-95FB46F4A3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NunitoExtraLight-regular.fntdata"/><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customschemas.google.com/relationships/presentationmetadata" Target="metadata"/><Relationship Id="rId25" Type="http://schemas.openxmlformats.org/officeDocument/2006/relationships/slide" Target="slides/slide18.xml"/><Relationship Id="rId120" Type="http://schemas.openxmlformats.org/officeDocument/2006/relationships/font" Target="fonts/DM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DMSans-bold.fntdata"/><Relationship Id="rId117" Type="http://schemas.openxmlformats.org/officeDocument/2006/relationships/font" Target="fonts/DMSans-regular.fntdata"/><Relationship Id="rId116" Type="http://schemas.openxmlformats.org/officeDocument/2006/relationships/font" Target="fonts/Nunito-boldItalic.fntdata"/><Relationship Id="rId115" Type="http://schemas.openxmlformats.org/officeDocument/2006/relationships/font" Target="fonts/Nunito-italic.fntdata"/><Relationship Id="rId119" Type="http://schemas.openxmlformats.org/officeDocument/2006/relationships/font" Target="fonts/DMSans-italic.fntdata"/><Relationship Id="rId15" Type="http://schemas.openxmlformats.org/officeDocument/2006/relationships/slide" Target="slides/slide8.xml"/><Relationship Id="rId110" Type="http://schemas.openxmlformats.org/officeDocument/2006/relationships/font" Target="fonts/NunitoExtraLight-bold.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Nunito-bold.fntdata"/><Relationship Id="rId18" Type="http://schemas.openxmlformats.org/officeDocument/2006/relationships/slide" Target="slides/slide11.xml"/><Relationship Id="rId113" Type="http://schemas.openxmlformats.org/officeDocument/2006/relationships/font" Target="fonts/Nunito-regular.fntdata"/><Relationship Id="rId112" Type="http://schemas.openxmlformats.org/officeDocument/2006/relationships/font" Target="fonts/NunitoExtraLight-boldItalic.fntdata"/><Relationship Id="rId111" Type="http://schemas.openxmlformats.org/officeDocument/2006/relationships/font" Target="fonts/NunitoExtraLight-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2" name="Google Shape;2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2" name="Google Shape;312;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5" name="Google Shape;345;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3" name="Google Shape;49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5" name="Google Shape;515;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0" name="Google Shape;55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9" name="Google Shape;619;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4" name="Google Shape;634;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4" name="Google Shape;65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0" name="Google Shape;660;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0" name="Google Shape;67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7" name="Google Shape;707;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7" name="Google Shape;717;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2" name="Google Shape;722;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 name="Google Shape;734;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4" name="Google Shape;744;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 name="Google Shape;766;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3" name="Google Shape;813;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7" name="Google Shape;827;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9" name="Google Shape;839;p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4.png"/><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hyperlink" Target="https://www.instagram.com/cmstreambe/" TargetMode="External"/><Relationship Id="rId13" Type="http://schemas.openxmlformats.org/officeDocument/2006/relationships/image" Target="../media/image2.png"/><Relationship Id="rId12"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3.png"/><Relationship Id="rId4" Type="http://schemas.openxmlformats.org/officeDocument/2006/relationships/hyperlink" Target="https://www.linkedin.com/company/streambe/" TargetMode="External"/><Relationship Id="rId9" Type="http://schemas.openxmlformats.org/officeDocument/2006/relationships/image" Target="../media/image9.png"/><Relationship Id="rId5" Type="http://schemas.openxmlformats.org/officeDocument/2006/relationships/hyperlink" Target="https://www.facebook.com/Streambe/" TargetMode="External"/><Relationship Id="rId6" Type="http://schemas.openxmlformats.org/officeDocument/2006/relationships/image" Target="../media/image5.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hyperlink" Target="https://www.instagram.com/cmstreambe/" TargetMode="External"/><Relationship Id="rId12"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3.png"/><Relationship Id="rId4" Type="http://schemas.openxmlformats.org/officeDocument/2006/relationships/hyperlink" Target="https://www.linkedin.com/company/streambe/" TargetMode="External"/><Relationship Id="rId9" Type="http://schemas.openxmlformats.org/officeDocument/2006/relationships/image" Target="../media/image9.png"/><Relationship Id="rId5" Type="http://schemas.openxmlformats.org/officeDocument/2006/relationships/hyperlink" Target="https://www.facebook.com/Streambe/" TargetMode="External"/><Relationship Id="rId6" Type="http://schemas.openxmlformats.org/officeDocument/2006/relationships/image" Target="../media/image5.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8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 name="Google Shape;12;p83"/>
          <p:cNvGrpSpPr/>
          <p:nvPr/>
        </p:nvGrpSpPr>
        <p:grpSpPr>
          <a:xfrm>
            <a:off x="3599770" y="4739645"/>
            <a:ext cx="1965000" cy="329110"/>
            <a:chOff x="3076828" y="6119929"/>
            <a:chExt cx="2983149" cy="499636"/>
          </a:xfrm>
        </p:grpSpPr>
        <p:pic>
          <p:nvPicPr>
            <p:cNvPr id="13" name="Google Shape;13;p8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8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8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85"/>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8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8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85" name="Google Shape;85;p85"/>
          <p:cNvGrpSpPr/>
          <p:nvPr/>
        </p:nvGrpSpPr>
        <p:grpSpPr>
          <a:xfrm>
            <a:off x="3599770" y="4739645"/>
            <a:ext cx="1965000" cy="329110"/>
            <a:chOff x="3076828" y="6119929"/>
            <a:chExt cx="2983149" cy="499636"/>
          </a:xfrm>
        </p:grpSpPr>
        <p:pic>
          <p:nvPicPr>
            <p:cNvPr id="86" name="Google Shape;86;p8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8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8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8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8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8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8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97" name="Google Shape;97;p86"/>
          <p:cNvGrpSpPr/>
          <p:nvPr/>
        </p:nvGrpSpPr>
        <p:grpSpPr>
          <a:xfrm>
            <a:off x="3599770" y="4739645"/>
            <a:ext cx="1965000" cy="329110"/>
            <a:chOff x="3076828" y="6119929"/>
            <a:chExt cx="2983149" cy="499636"/>
          </a:xfrm>
        </p:grpSpPr>
        <p:pic>
          <p:nvPicPr>
            <p:cNvPr id="98" name="Google Shape;98;p8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8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8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87"/>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06" name="Google Shape;106;p87"/>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87"/>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9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13" name="Google Shape;113;p96"/>
          <p:cNvGrpSpPr/>
          <p:nvPr/>
        </p:nvGrpSpPr>
        <p:grpSpPr>
          <a:xfrm>
            <a:off x="3599770" y="4739645"/>
            <a:ext cx="1965000" cy="329110"/>
            <a:chOff x="3076828" y="6119929"/>
            <a:chExt cx="2983149" cy="499636"/>
          </a:xfrm>
        </p:grpSpPr>
        <p:pic>
          <p:nvPicPr>
            <p:cNvPr id="114" name="Google Shape;114;p9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9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9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97"/>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9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3" name="Google Shape;123;p97"/>
          <p:cNvGrpSpPr/>
          <p:nvPr/>
        </p:nvGrpSpPr>
        <p:grpSpPr>
          <a:xfrm>
            <a:off x="3599770" y="4739645"/>
            <a:ext cx="1965000" cy="329110"/>
            <a:chOff x="3076828" y="6119929"/>
            <a:chExt cx="2983149" cy="499636"/>
          </a:xfrm>
        </p:grpSpPr>
        <p:pic>
          <p:nvPicPr>
            <p:cNvPr id="124" name="Google Shape;124;p9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9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9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9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98"/>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9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9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35" name="Google Shape;135;p98"/>
          <p:cNvGrpSpPr/>
          <p:nvPr/>
        </p:nvGrpSpPr>
        <p:grpSpPr>
          <a:xfrm>
            <a:off x="3599770" y="4739645"/>
            <a:ext cx="1965000" cy="329110"/>
            <a:chOff x="3076828" y="6119929"/>
            <a:chExt cx="2983149" cy="499636"/>
          </a:xfrm>
        </p:grpSpPr>
        <p:pic>
          <p:nvPicPr>
            <p:cNvPr id="136" name="Google Shape;136;p9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9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9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99"/>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9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9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9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9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9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47" name="Google Shape;147;p99"/>
          <p:cNvGrpSpPr/>
          <p:nvPr/>
        </p:nvGrpSpPr>
        <p:grpSpPr>
          <a:xfrm>
            <a:off x="3599770" y="4739645"/>
            <a:ext cx="1965000" cy="329110"/>
            <a:chOff x="3076828" y="6119929"/>
            <a:chExt cx="2983149" cy="499636"/>
          </a:xfrm>
        </p:grpSpPr>
        <p:pic>
          <p:nvPicPr>
            <p:cNvPr id="148" name="Google Shape;148;p9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9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9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1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55" name="Google Shape;155;p100"/>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10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62" name="Google Shape;162;p101"/>
          <p:cNvGrpSpPr/>
          <p:nvPr/>
        </p:nvGrpSpPr>
        <p:grpSpPr>
          <a:xfrm>
            <a:off x="3599770" y="4739645"/>
            <a:ext cx="1965000" cy="329110"/>
            <a:chOff x="3076828" y="6119929"/>
            <a:chExt cx="2983149" cy="499636"/>
          </a:xfrm>
        </p:grpSpPr>
        <p:pic>
          <p:nvPicPr>
            <p:cNvPr id="163" name="Google Shape;163;p10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10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10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10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10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02"/>
          <p:cNvSpPr/>
          <p:nvPr>
            <p:ph idx="2" type="pic"/>
          </p:nvPr>
        </p:nvSpPr>
        <p:spPr>
          <a:xfrm>
            <a:off x="3887391" y="740569"/>
            <a:ext cx="4629300" cy="3655200"/>
          </a:xfrm>
          <a:prstGeom prst="rect">
            <a:avLst/>
          </a:prstGeom>
          <a:noFill/>
          <a:ln>
            <a:noFill/>
          </a:ln>
        </p:spPr>
      </p:sp>
      <p:sp>
        <p:nvSpPr>
          <p:cNvPr id="170" name="Google Shape;170;p10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10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0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1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74" name="Google Shape;174;p102"/>
          <p:cNvGrpSpPr/>
          <p:nvPr/>
        </p:nvGrpSpPr>
        <p:grpSpPr>
          <a:xfrm>
            <a:off x="3599770" y="4739645"/>
            <a:ext cx="1965000" cy="329110"/>
            <a:chOff x="3076828" y="6119929"/>
            <a:chExt cx="2983149" cy="499636"/>
          </a:xfrm>
        </p:grpSpPr>
        <p:pic>
          <p:nvPicPr>
            <p:cNvPr id="175" name="Google Shape;175;p10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10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10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88"/>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8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89"/>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89"/>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8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90"/>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90"/>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9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9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91"/>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9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9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9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92"/>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9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pic>
        <p:nvPicPr>
          <p:cNvPr id="36" name="Google Shape;36;p92"/>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93"/>
          <p:cNvGrpSpPr/>
          <p:nvPr/>
        </p:nvGrpSpPr>
        <p:grpSpPr>
          <a:xfrm>
            <a:off x="1670402" y="4712397"/>
            <a:ext cx="5803196" cy="180000"/>
            <a:chOff x="2531757" y="9424819"/>
            <a:chExt cx="11606393" cy="360000"/>
          </a:xfrm>
        </p:grpSpPr>
        <p:pic>
          <p:nvPicPr>
            <p:cNvPr id="39" name="Google Shape;39;p93">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93"/>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93">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93"/>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93">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93"/>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93"/>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93"/>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93"/>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93"/>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93"/>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93"/>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9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94"/>
          <p:cNvGrpSpPr/>
          <p:nvPr/>
        </p:nvGrpSpPr>
        <p:grpSpPr>
          <a:xfrm>
            <a:off x="1670402" y="4712397"/>
            <a:ext cx="5803196" cy="180000"/>
            <a:chOff x="2531757" y="9424819"/>
            <a:chExt cx="11606393" cy="360000"/>
          </a:xfrm>
        </p:grpSpPr>
        <p:pic>
          <p:nvPicPr>
            <p:cNvPr id="54" name="Google Shape;54;p94">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94"/>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94">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94"/>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94">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94"/>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94"/>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94"/>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94"/>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94"/>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3.xml"/><Relationship Id="rId12" Type="http://schemas.openxmlformats.org/officeDocument/2006/relationships/slideLayout" Target="../slideLayouts/slideLayout19.xml"/><Relationship Id="rId1" Type="http://schemas.openxmlformats.org/officeDocument/2006/relationships/image" Target="../media/image11.jpg"/><Relationship Id="rId2" Type="http://schemas.openxmlformats.org/officeDocument/2006/relationships/image" Target="../media/image6.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2"/>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84"/>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77" name="Google Shape;77;p84"/>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s://wa.me/5491161331747" TargetMode="External"/><Relationship Id="rId5"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17.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hyperlink" Target="https://wa.me/5491161331747" TargetMode="External"/><Relationship Id="rId5"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s://wa.me/5491161331747" TargetMode="External"/><Relationship Id="rId5" Type="http://schemas.openxmlformats.org/officeDocument/2006/relationships/image" Target="../media/image29.png"/><Relationship Id="rId6"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wa.me/5491161331747" TargetMode="External"/><Relationship Id="rId5"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6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hyperlink" Target="https://wa.me/5491161331747"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wa.me/549116133174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7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hyperlink" Target="https://wa.me/5491161331747"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hyperlink" Target="https://wa.me/5491161331747"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10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10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95.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hyperlink" Target="https://hackerthemes.com/bootstrap-cheatshee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hyperlink" Target="https://codepen.io/anon/pen/BYyGKd/" TargetMode="Externa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10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image" Target="../media/image1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hyperlink" Target="https://getbootstrap.com/docs/5.2/forms/overview/" TargetMode="External"/><Relationship Id="rId4" Type="http://schemas.openxmlformats.org/officeDocument/2006/relationships/hyperlink" Target="https://formspree.io/"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7.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
          <p:cNvSpPr txBox="1"/>
          <p:nvPr/>
        </p:nvSpPr>
        <p:spPr>
          <a:xfrm>
            <a:off x="1132662" y="1580258"/>
            <a:ext cx="6829200" cy="754042"/>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4000" u="none" cap="none" strike="noStrike">
                <a:solidFill>
                  <a:srgbClr val="EAFF6A"/>
                </a:solidFill>
                <a:latin typeface="DM Sans"/>
                <a:ea typeface="DM Sans"/>
                <a:cs typeface="DM Sans"/>
                <a:sym typeface="DM Sans"/>
              </a:rPr>
              <a:t> </a:t>
            </a:r>
            <a:r>
              <a:rPr b="1" i="0" lang="es-AR" sz="3600" u="none" cap="none" strike="noStrike">
                <a:solidFill>
                  <a:srgbClr val="4089D7"/>
                </a:solidFill>
                <a:latin typeface="Nunito"/>
                <a:ea typeface="Nunito"/>
                <a:cs typeface="Nunito"/>
                <a:sym typeface="Nunito"/>
              </a:rPr>
              <a:t>Flexbox</a:t>
            </a:r>
            <a:endParaRPr b="1" i="0" sz="3600" u="none" cap="none" strike="noStrike">
              <a:solidFill>
                <a:srgbClr val="4089D7"/>
              </a:solidFill>
              <a:latin typeface="Nunito"/>
              <a:ea typeface="Nunito"/>
              <a:cs typeface="Nunito"/>
              <a:sym typeface="Nunito"/>
            </a:endParaRPr>
          </a:p>
        </p:txBody>
      </p:sp>
      <p:pic>
        <p:nvPicPr>
          <p:cNvPr id="262" name="Google Shape;262;p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63" name="Google Shape;263;p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64" name="Google Shape;264;p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65" name="Google Shape;265;p5"/>
          <p:cNvSpPr/>
          <p:nvPr/>
        </p:nvSpPr>
        <p:spPr>
          <a:xfrm>
            <a:off x="2108140" y="2471006"/>
            <a:ext cx="586285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Flexbox</a:t>
            </a:r>
            <a:r>
              <a:rPr b="0" i="0" lang="es-AR" sz="1400" u="none" cap="none" strike="noStrike">
                <a:solidFill>
                  <a:srgbClr val="00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es una nueva manera de maquetar elementos de formas mucho más flexibles en CSS.</a:t>
            </a:r>
            <a:endParaRPr b="0" i="0" sz="1800" u="none" cap="none" strike="noStrike">
              <a:solidFill>
                <a:schemeClr val="dk1"/>
              </a:solidFill>
              <a:latin typeface="Nunito"/>
              <a:ea typeface="Nunito"/>
              <a:cs typeface="Nunito"/>
              <a:sym typeface="Nunito"/>
            </a:endParaRPr>
          </a:p>
        </p:txBody>
      </p:sp>
      <p:pic>
        <p:nvPicPr>
          <p:cNvPr id="266" name="Google Shape;266;p5"/>
          <p:cNvPicPr preferRelativeResize="0"/>
          <p:nvPr/>
        </p:nvPicPr>
        <p:blipFill rotWithShape="1">
          <a:blip r:embed="rId5">
            <a:alphaModFix/>
          </a:blip>
          <a:srcRect b="0" l="0" r="0" t="0"/>
          <a:stretch/>
        </p:blipFill>
        <p:spPr>
          <a:xfrm>
            <a:off x="1515266" y="2509802"/>
            <a:ext cx="487739" cy="48773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0"/>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AR" sz="3100">
                <a:highlight>
                  <a:schemeClr val="accent5"/>
                </a:highlight>
              </a:rPr>
              <a:t>Nuestras Redes </a:t>
            </a:r>
            <a:endParaRPr sz="3100">
              <a:highlight>
                <a:schemeClr val="accent5"/>
              </a:highlight>
            </a:endParaRPr>
          </a:p>
        </p:txBody>
      </p:sp>
      <p:pic>
        <p:nvPicPr>
          <p:cNvPr id="866" name="Google Shape;866;p80"/>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867" name="Google Shape;867;p80"/>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868" name="Google Shape;868;p80"/>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869" name="Google Shape;869;p80"/>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Cel: </a:t>
            </a:r>
            <a:r>
              <a:rPr b="0" i="0" lang="es-AR"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7"/>
          <p:cNvSpPr txBox="1"/>
          <p:nvPr>
            <p:ph type="ctrTitle"/>
          </p:nvPr>
        </p:nvSpPr>
        <p:spPr>
          <a:xfrm>
            <a:off x="1075266" y="799439"/>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¿Qué es flexbox?</a:t>
            </a:r>
            <a:br>
              <a:rPr b="0" lang="es-AR"/>
            </a:br>
            <a:br>
              <a:rPr lang="es-AR"/>
            </a:br>
            <a:endParaRPr/>
          </a:p>
        </p:txBody>
      </p:sp>
      <p:sp>
        <p:nvSpPr>
          <p:cNvPr id="272" name="Google Shape;272;p57"/>
          <p:cNvSpPr txBox="1"/>
          <p:nvPr>
            <p:ph idx="1" type="subTitle"/>
          </p:nvPr>
        </p:nvSpPr>
        <p:spPr>
          <a:xfrm>
            <a:off x="922867" y="1681892"/>
            <a:ext cx="7443344" cy="252077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Flexbox es un modo de diseño que nos permite crear estructuras para sitios web de una forma más fácil. Como vimos en la clase anterior, utilizando la propiedad float podíamos desplazar contenedores.</a:t>
            </a:r>
            <a:endParaRPr/>
          </a:p>
          <a:p>
            <a:pPr indent="-361950" lvl="0" marL="457200" rtl="0" algn="ctr">
              <a:lnSpc>
                <a:spcPct val="90000"/>
              </a:lnSpc>
              <a:spcBef>
                <a:spcPts val="800"/>
              </a:spcBef>
              <a:spcAft>
                <a:spcPts val="0"/>
              </a:spcAft>
              <a:buClr>
                <a:schemeClr val="dk1"/>
              </a:buClr>
              <a:buSzPts val="1800"/>
              <a:buNone/>
            </a:pPr>
            <a:br>
              <a:rPr lang="es-AR"/>
            </a:br>
            <a:r>
              <a:rPr lang="es-AR"/>
              <a:t>Con Flexbox ya no necesitarás usar float. Podrás posicionar y distribuir los elementos como tú quieras.</a:t>
            </a:r>
            <a:br>
              <a:rPr lang="es-AR"/>
            </a:b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¿Qué es flexbox?</a:t>
            </a:r>
            <a:br>
              <a:rPr b="0" lang="es-AR"/>
            </a:br>
            <a:br>
              <a:rPr lang="es-AR"/>
            </a:br>
            <a:endParaRPr/>
          </a:p>
        </p:txBody>
      </p:sp>
      <p:sp>
        <p:nvSpPr>
          <p:cNvPr id="278" name="Google Shape;278;p58"/>
          <p:cNvSpPr txBox="1"/>
          <p:nvPr>
            <p:ph idx="1" type="subTitle"/>
          </p:nvPr>
        </p:nvSpPr>
        <p:spPr>
          <a:xfrm>
            <a:off x="609600" y="1930400"/>
            <a:ext cx="8019078" cy="2902283"/>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800"/>
              </a:spcBef>
              <a:spcAft>
                <a:spcPts val="0"/>
              </a:spcAft>
              <a:buSzPts val="1800"/>
              <a:buFont typeface="Arial"/>
              <a:buChar char="•"/>
            </a:pPr>
            <a:r>
              <a:rPr lang="es-AR"/>
              <a:t>Es un conjunto de propiedades de CSS.</a:t>
            </a:r>
            <a:endParaRPr/>
          </a:p>
          <a:p>
            <a:pPr indent="-361950" lvl="0" marL="457200" rtl="0" algn="l">
              <a:lnSpc>
                <a:spcPct val="90000"/>
              </a:lnSpc>
              <a:spcBef>
                <a:spcPts val="800"/>
              </a:spcBef>
              <a:spcAft>
                <a:spcPts val="0"/>
              </a:spcAft>
              <a:buSzPts val="1800"/>
              <a:buFont typeface="Arial"/>
              <a:buChar char="•"/>
            </a:pPr>
            <a:r>
              <a:rPr lang="es-AR"/>
              <a:t>Se basa sobre un contenedor (padre) para ordenar a sus ítems (hijos).</a:t>
            </a:r>
            <a:endParaRPr/>
          </a:p>
          <a:p>
            <a:pPr indent="-361950" lvl="0" marL="457200" rtl="0" algn="l">
              <a:lnSpc>
                <a:spcPct val="90000"/>
              </a:lnSpc>
              <a:spcBef>
                <a:spcPts val="800"/>
              </a:spcBef>
              <a:spcAft>
                <a:spcPts val="0"/>
              </a:spcAft>
              <a:buSzPts val="1800"/>
              <a:buFont typeface="Arial"/>
              <a:buChar char="•"/>
            </a:pPr>
            <a:r>
              <a:rPr lang="es-AR"/>
              <a:t>No solo se podrá posicionar elementos vertical y horizontalmente, sino que podrás establecer cómo se distribuirán, el orden que tendrán e incluso el tamaño en proporción a otros elementos.</a:t>
            </a:r>
            <a:endParaRPr/>
          </a:p>
          <a:p>
            <a:pPr indent="-361950" lvl="0" marL="457200" rtl="0" algn="l">
              <a:lnSpc>
                <a:spcPct val="90000"/>
              </a:lnSpc>
              <a:spcBef>
                <a:spcPts val="800"/>
              </a:spcBef>
              <a:spcAft>
                <a:spcPts val="0"/>
              </a:spcAft>
              <a:buSzPts val="1800"/>
              <a:buFont typeface="Arial"/>
              <a:buChar char="•"/>
            </a:pPr>
            <a:r>
              <a:rPr lang="es-AR"/>
              <a:t>Esto es perfecto para crear diseños adaptables a dispositivos móviles (Responsive Design)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9"/>
          <p:cNvSpPr txBox="1"/>
          <p:nvPr>
            <p:ph type="ctrTitle"/>
          </p:nvPr>
        </p:nvSpPr>
        <p:spPr>
          <a:xfrm>
            <a:off x="1192427" y="502508"/>
            <a:ext cx="6858000" cy="1100234"/>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Beneficios</a:t>
            </a:r>
            <a:br>
              <a:rPr lang="es-AR"/>
            </a:br>
            <a:endParaRPr/>
          </a:p>
        </p:txBody>
      </p:sp>
      <p:sp>
        <p:nvSpPr>
          <p:cNvPr id="284" name="Google Shape;284;p59"/>
          <p:cNvSpPr txBox="1"/>
          <p:nvPr>
            <p:ph idx="1" type="subTitle"/>
          </p:nvPr>
        </p:nvSpPr>
        <p:spPr>
          <a:xfrm>
            <a:off x="1288306" y="1583267"/>
            <a:ext cx="6858000" cy="2351723"/>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800"/>
              </a:spcBef>
              <a:spcAft>
                <a:spcPts val="0"/>
              </a:spcAft>
              <a:buSzPts val="1800"/>
              <a:buFont typeface="Arial"/>
              <a:buChar char="•"/>
            </a:pPr>
            <a:r>
              <a:rPr lang="es-AR"/>
              <a:t>Distribuir los elementos en sentido vertical y horizontal.</a:t>
            </a:r>
            <a:endParaRPr/>
          </a:p>
          <a:p>
            <a:pPr indent="-361950" lvl="0" marL="457200" rtl="0" algn="l">
              <a:lnSpc>
                <a:spcPct val="90000"/>
              </a:lnSpc>
              <a:spcBef>
                <a:spcPts val="800"/>
              </a:spcBef>
              <a:spcAft>
                <a:spcPts val="0"/>
              </a:spcAft>
              <a:buSzPts val="1800"/>
              <a:buFont typeface="Arial"/>
              <a:buChar char="•"/>
            </a:pPr>
            <a:r>
              <a:rPr lang="es-AR"/>
              <a:t>Facilitar la adaptación del contenido en distintos dispositivos</a:t>
            </a:r>
            <a:endParaRPr/>
          </a:p>
          <a:p>
            <a:pPr indent="-361950" lvl="0" marL="457200" rtl="0" algn="l">
              <a:lnSpc>
                <a:spcPct val="90000"/>
              </a:lnSpc>
              <a:spcBef>
                <a:spcPts val="800"/>
              </a:spcBef>
              <a:spcAft>
                <a:spcPts val="0"/>
              </a:spcAft>
              <a:buSzPts val="1800"/>
              <a:buFont typeface="Arial"/>
              <a:buChar char="•"/>
            </a:pPr>
            <a:r>
              <a:rPr lang="es-AR"/>
              <a:t>Redefinir el sentido del flujo de los elementos (hacia arriba, hacia abajo, hacia la izquierda o hacia la derecha).</a:t>
            </a:r>
            <a:endParaRPr/>
          </a:p>
          <a:p>
            <a:pPr indent="-361950" lvl="0" marL="457200" rtl="0" algn="l">
              <a:lnSpc>
                <a:spcPct val="90000"/>
              </a:lnSpc>
              <a:spcBef>
                <a:spcPts val="800"/>
              </a:spcBef>
              <a:spcAft>
                <a:spcPts val="0"/>
              </a:spcAft>
              <a:buSzPts val="1800"/>
              <a:buFont typeface="Arial"/>
              <a:buChar char="•"/>
            </a:pPr>
            <a:r>
              <a:rPr lang="es-AR"/>
              <a:t>Alinear los elementos respecto al padre o respecto a sus hermanos.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9"/>
          <p:cNvSpPr txBox="1"/>
          <p:nvPr>
            <p:ph type="ctrTitle"/>
          </p:nvPr>
        </p:nvSpPr>
        <p:spPr>
          <a:xfrm>
            <a:off x="1268096" y="1990356"/>
            <a:ext cx="6392100" cy="4581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sz="2800"/>
              <a:t>Propiedades de padres e hijos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1"/>
          <p:cNvSpPr txBox="1"/>
          <p:nvPr>
            <p:ph type="ctrTitle"/>
          </p:nvPr>
        </p:nvSpPr>
        <p:spPr>
          <a:xfrm>
            <a:off x="1143000" y="471078"/>
            <a:ext cx="6858000" cy="10446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Propiedades para aplicar en el contenedor flexible (el padre)</a:t>
            </a:r>
            <a:endParaRPr/>
          </a:p>
        </p:txBody>
      </p:sp>
      <p:sp>
        <p:nvSpPr>
          <p:cNvPr id="295" name="Google Shape;295;p1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296" name="Google Shape;296;p11"/>
          <p:cNvPicPr preferRelativeResize="0"/>
          <p:nvPr/>
        </p:nvPicPr>
        <p:blipFill rotWithShape="1">
          <a:blip r:embed="rId3">
            <a:alphaModFix/>
          </a:blip>
          <a:srcRect b="0" l="0" r="0" t="0"/>
          <a:stretch/>
        </p:blipFill>
        <p:spPr>
          <a:xfrm>
            <a:off x="499005" y="1934634"/>
            <a:ext cx="8315325" cy="217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2"/>
          <p:cNvSpPr txBox="1"/>
          <p:nvPr>
            <p:ph type="ctrTitle"/>
          </p:nvPr>
        </p:nvSpPr>
        <p:spPr>
          <a:xfrm>
            <a:off x="897467" y="652161"/>
            <a:ext cx="7234880" cy="86957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Propiedades para aplicar en el contenedor flexible (el padre)</a:t>
            </a:r>
            <a:endParaRPr/>
          </a:p>
        </p:txBody>
      </p:sp>
      <p:sp>
        <p:nvSpPr>
          <p:cNvPr id="302" name="Google Shape;302;p1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03" name="Google Shape;303;p12"/>
          <p:cNvPicPr preferRelativeResize="0"/>
          <p:nvPr/>
        </p:nvPicPr>
        <p:blipFill rotWithShape="1">
          <a:blip r:embed="rId3">
            <a:alphaModFix/>
          </a:blip>
          <a:srcRect b="0" l="0" r="0" t="0"/>
          <a:stretch/>
        </p:blipFill>
        <p:spPr>
          <a:xfrm>
            <a:off x="481013" y="1961091"/>
            <a:ext cx="8181975" cy="215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3"/>
          <p:cNvSpPr txBox="1"/>
          <p:nvPr>
            <p:ph type="ctrTitle"/>
          </p:nvPr>
        </p:nvSpPr>
        <p:spPr>
          <a:xfrm>
            <a:off x="1143011" y="380825"/>
            <a:ext cx="6858000" cy="902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Propiedades del padre</a:t>
            </a:r>
            <a:endParaRPr/>
          </a:p>
        </p:txBody>
      </p:sp>
      <p:pic>
        <p:nvPicPr>
          <p:cNvPr id="309" name="Google Shape;309;p13"/>
          <p:cNvPicPr preferRelativeResize="0"/>
          <p:nvPr/>
        </p:nvPicPr>
        <p:blipFill rotWithShape="1">
          <a:blip r:embed="rId3">
            <a:alphaModFix/>
          </a:blip>
          <a:srcRect b="0" l="0" r="0" t="0"/>
          <a:stretch/>
        </p:blipFill>
        <p:spPr>
          <a:xfrm>
            <a:off x="1561572" y="1479761"/>
            <a:ext cx="6049962" cy="25408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07"/>
          <p:cNvSpPr txBox="1"/>
          <p:nvPr>
            <p:ph type="ctrTitle"/>
          </p:nvPr>
        </p:nvSpPr>
        <p:spPr>
          <a:xfrm>
            <a:off x="1143011" y="380825"/>
            <a:ext cx="6858000" cy="902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flex-container</a:t>
            </a:r>
            <a:r>
              <a:rPr b="0" lang="es-AR"/>
              <a:t> y los </a:t>
            </a:r>
            <a:r>
              <a:rPr lang="es-AR"/>
              <a:t>flex-items</a:t>
            </a:r>
            <a:r>
              <a:rPr b="0" lang="es-AR"/>
              <a:t>:</a:t>
            </a:r>
            <a:endParaRPr/>
          </a:p>
        </p:txBody>
      </p:sp>
      <p:pic>
        <p:nvPicPr>
          <p:cNvPr id="315" name="Google Shape;315;p107"/>
          <p:cNvPicPr preferRelativeResize="0"/>
          <p:nvPr/>
        </p:nvPicPr>
        <p:blipFill rotWithShape="1">
          <a:blip r:embed="rId3">
            <a:alphaModFix/>
          </a:blip>
          <a:srcRect b="0" l="0" r="0" t="0"/>
          <a:stretch/>
        </p:blipFill>
        <p:spPr>
          <a:xfrm>
            <a:off x="1666875" y="1471083"/>
            <a:ext cx="5810250" cy="1371600"/>
          </a:xfrm>
          <a:prstGeom prst="rect">
            <a:avLst/>
          </a:prstGeom>
          <a:noFill/>
          <a:ln>
            <a:noFill/>
          </a:ln>
        </p:spPr>
      </p:pic>
      <p:sp>
        <p:nvSpPr>
          <p:cNvPr id="316" name="Google Shape;316;p107"/>
          <p:cNvSpPr/>
          <p:nvPr/>
        </p:nvSpPr>
        <p:spPr>
          <a:xfrm>
            <a:off x="567267" y="3083864"/>
            <a:ext cx="8382000"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s-AR" sz="1800" u="sng" cap="none" strike="noStrike">
                <a:solidFill>
                  <a:schemeClr val="dk1"/>
                </a:solidFill>
                <a:latin typeface="Nunito"/>
                <a:ea typeface="Nunito"/>
                <a:cs typeface="Nunito"/>
                <a:sym typeface="Nunito"/>
              </a:rPr>
              <a:t>Contenedor: </a:t>
            </a:r>
            <a:r>
              <a:rPr b="0" i="0" lang="es-AR" sz="1800" u="none" cap="none" strike="noStrike">
                <a:solidFill>
                  <a:schemeClr val="dk1"/>
                </a:solidFill>
                <a:latin typeface="Nunito"/>
                <a:ea typeface="Nunito"/>
                <a:cs typeface="Nunito"/>
                <a:sym typeface="Nunito"/>
              </a:rPr>
              <a:t>Es el elemento padre que tendrá en su interior cada uno de los ítems flexibles. Observa que al contrario que muchas otras estructuras CSS, por norma general, en Flex establecemos las propiedades al elemento padre.</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sng" cap="none" strike="noStrike">
                <a:solidFill>
                  <a:schemeClr val="dk1"/>
                </a:solidFill>
                <a:latin typeface="Nunito"/>
                <a:ea typeface="Nunito"/>
                <a:cs typeface="Nunito"/>
                <a:sym typeface="Nunito"/>
              </a:rPr>
              <a:t>Ítem: </a:t>
            </a:r>
            <a:r>
              <a:rPr b="0" i="0" lang="es-AR" sz="1800" u="none" cap="none" strike="noStrike">
                <a:solidFill>
                  <a:schemeClr val="dk1"/>
                </a:solidFill>
                <a:latin typeface="Nunito"/>
                <a:ea typeface="Nunito"/>
                <a:cs typeface="Nunito"/>
                <a:sym typeface="Nunito"/>
              </a:rPr>
              <a:t>Cada uno de los hijos flexibles que tendrá el contenedor en su interior.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108"/>
          <p:cNvPicPr preferRelativeResize="0"/>
          <p:nvPr/>
        </p:nvPicPr>
        <p:blipFill rotWithShape="1">
          <a:blip r:embed="rId3">
            <a:alphaModFix/>
          </a:blip>
          <a:srcRect b="0" l="0" r="0" t="0"/>
          <a:stretch/>
        </p:blipFill>
        <p:spPr>
          <a:xfrm>
            <a:off x="1271588" y="914400"/>
            <a:ext cx="6600825" cy="331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88" name="Google Shape;188;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89" name="Google Shape;189;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descr="HTML, CSS, AND JS EVERYWHERE! - Buzz and Woody (Toy Story) Meme | Make a  Meme" id="190" name="Google Shape;190;p2"/>
          <p:cNvPicPr preferRelativeResize="0"/>
          <p:nvPr/>
        </p:nvPicPr>
        <p:blipFill rotWithShape="1">
          <a:blip r:embed="rId5">
            <a:alphaModFix/>
          </a:blip>
          <a:srcRect b="0" l="0" r="0" t="0"/>
          <a:stretch/>
        </p:blipFill>
        <p:spPr>
          <a:xfrm>
            <a:off x="1675610" y="817562"/>
            <a:ext cx="5715000" cy="31146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descr="alt" id="326" name="Google Shape;326;p109"/>
          <p:cNvPicPr preferRelativeResize="0"/>
          <p:nvPr/>
        </p:nvPicPr>
        <p:blipFill rotWithShape="1">
          <a:blip r:embed="rId3">
            <a:alphaModFix/>
          </a:blip>
          <a:srcRect b="0" l="0" r="0" t="0"/>
          <a:stretch/>
        </p:blipFill>
        <p:spPr>
          <a:xfrm>
            <a:off x="1229964" y="308504"/>
            <a:ext cx="5936010" cy="42211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332" name="Google Shape;332;p11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333" name="Google Shape;333;p11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descr="alt" id="334" name="Google Shape;334;p110"/>
          <p:cNvPicPr preferRelativeResize="0"/>
          <p:nvPr/>
        </p:nvPicPr>
        <p:blipFill rotWithShape="1">
          <a:blip r:embed="rId3">
            <a:alphaModFix/>
          </a:blip>
          <a:srcRect b="0" l="0" r="0" t="0"/>
          <a:stretch/>
        </p:blipFill>
        <p:spPr>
          <a:xfrm>
            <a:off x="838200" y="405871"/>
            <a:ext cx="6940550" cy="41858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14"/>
          <p:cNvSpPr txBox="1"/>
          <p:nvPr>
            <p:ph type="ctrTitle"/>
          </p:nvPr>
        </p:nvSpPr>
        <p:spPr>
          <a:xfrm>
            <a:off x="1110049" y="164756"/>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¿Cómo empezamos?</a:t>
            </a:r>
            <a:endParaRPr/>
          </a:p>
        </p:txBody>
      </p:sp>
      <p:sp>
        <p:nvSpPr>
          <p:cNvPr id="340" name="Google Shape;340;p14"/>
          <p:cNvSpPr txBox="1"/>
          <p:nvPr>
            <p:ph idx="1" type="subTitle"/>
          </p:nvPr>
        </p:nvSpPr>
        <p:spPr>
          <a:xfrm>
            <a:off x="1117600" y="13807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 primero que debemos hacer es establecer la propiedad display con el valor flex en el elemento padre.</a:t>
            </a:r>
            <a:endParaRPr/>
          </a:p>
        </p:txBody>
      </p:sp>
      <p:graphicFrame>
        <p:nvGraphicFramePr>
          <p:cNvPr id="341" name="Google Shape;341;p14"/>
          <p:cNvGraphicFramePr/>
          <p:nvPr/>
        </p:nvGraphicFramePr>
        <p:xfrm>
          <a:off x="2805112" y="2362994"/>
          <a:ext cx="3000000" cy="3000000"/>
        </p:xfrm>
        <a:graphic>
          <a:graphicData uri="http://schemas.openxmlformats.org/drawingml/2006/table">
            <a:tbl>
              <a:tblPr>
                <a:noFill/>
                <a:tableStyleId>{75E9BB86-8EAB-4D02-AFEB-95FB46F4A34C}</a:tableStyleId>
              </a:tblPr>
              <a:tblGrid>
                <a:gridCol w="3533775"/>
              </a:tblGrid>
              <a:tr h="1276350">
                <a:tc>
                  <a:txBody>
                    <a:bodyPr/>
                    <a:lstStyle/>
                    <a:p>
                      <a:pPr indent="0" lvl="0" marL="0" marR="0" rtl="0" algn="l">
                        <a:lnSpc>
                          <a:spcPct val="100000"/>
                        </a:lnSpc>
                        <a:spcBef>
                          <a:spcPts val="0"/>
                        </a:spcBef>
                        <a:spcAft>
                          <a:spcPts val="0"/>
                        </a:spcAft>
                        <a:buNone/>
                      </a:pPr>
                      <a:r>
                        <a:rPr b="0" i="0" lang="es-AR" sz="1350" u="none" cap="none" strike="noStrike">
                          <a:solidFill>
                            <a:srgbClr val="800000"/>
                          </a:solidFill>
                          <a:latin typeface="Consolas"/>
                          <a:ea typeface="Consolas"/>
                          <a:cs typeface="Consolas"/>
                          <a:sym typeface="Consolas"/>
                        </a:rPr>
                        <a:t>.padre-flex</a:t>
                      </a:r>
                      <a:r>
                        <a:rPr b="0" i="0" lang="es-AR" sz="1350" u="none" cap="none" strike="noStrike">
                          <a:solidFill>
                            <a:srgbClr val="000000"/>
                          </a:solidFill>
                          <a:latin typeface="Consolas"/>
                          <a:ea typeface="Consolas"/>
                          <a:cs typeface="Consolas"/>
                          <a:sym typeface="Consolas"/>
                        </a:rPr>
                        <a:t> {</a:t>
                      </a:r>
                      <a:endParaRPr sz="1400" u="none" cap="none" strike="noStrike"/>
                    </a:p>
                    <a:p>
                      <a:pPr indent="0" lvl="0" marL="0" marR="0" rtl="0" algn="l">
                        <a:lnSpc>
                          <a:spcPct val="100000"/>
                        </a:lnSpc>
                        <a:spcBef>
                          <a:spcPts val="0"/>
                        </a:spcBef>
                        <a:spcAft>
                          <a:spcPts val="0"/>
                        </a:spcAft>
                        <a:buNone/>
                      </a:pPr>
                      <a:r>
                        <a:rPr b="0" i="0" lang="es-AR" sz="1350" u="none" cap="none" strike="noStrike">
                          <a:solidFill>
                            <a:srgbClr val="000000"/>
                          </a:solidFill>
                          <a:latin typeface="Consolas"/>
                          <a:ea typeface="Consolas"/>
                          <a:cs typeface="Consolas"/>
                          <a:sym typeface="Consolas"/>
                        </a:rPr>
                        <a:t>  </a:t>
                      </a:r>
                      <a:r>
                        <a:rPr b="0" i="0" lang="es-AR" sz="1350" u="none" cap="none" strike="noStrike">
                          <a:solidFill>
                            <a:srgbClr val="FF0000"/>
                          </a:solidFill>
                          <a:latin typeface="Consolas"/>
                          <a:ea typeface="Consolas"/>
                          <a:cs typeface="Consolas"/>
                          <a:sym typeface="Consolas"/>
                        </a:rPr>
                        <a:t>display</a:t>
                      </a:r>
                      <a:r>
                        <a:rPr b="0" i="0" lang="es-AR" sz="1350" u="none" cap="none" strike="noStrike">
                          <a:solidFill>
                            <a:srgbClr val="000000"/>
                          </a:solidFill>
                          <a:latin typeface="Consolas"/>
                          <a:ea typeface="Consolas"/>
                          <a:cs typeface="Consolas"/>
                          <a:sym typeface="Consolas"/>
                        </a:rPr>
                        <a:t>: </a:t>
                      </a:r>
                      <a:r>
                        <a:rPr b="0" i="0" lang="es-AR" sz="1350" u="none" cap="none" strike="noStrike">
                          <a:solidFill>
                            <a:srgbClr val="0451A5"/>
                          </a:solidFill>
                          <a:latin typeface="Consolas"/>
                          <a:ea typeface="Consolas"/>
                          <a:cs typeface="Consolas"/>
                          <a:sym typeface="Consolas"/>
                        </a:rPr>
                        <a:t>flex</a:t>
                      </a:r>
                      <a:r>
                        <a:rPr b="0" i="0" lang="es-AR" sz="1350" u="none" cap="none" strike="noStrike">
                          <a:solidFill>
                            <a:srgbClr val="000000"/>
                          </a:solidFill>
                          <a:latin typeface="Consolas"/>
                          <a:ea typeface="Consolas"/>
                          <a:cs typeface="Consolas"/>
                          <a:sym typeface="Consolas"/>
                        </a:rPr>
                        <a:t>;</a:t>
                      </a:r>
                      <a:endParaRPr sz="1400" u="none" cap="none" strike="noStrike"/>
                    </a:p>
                    <a:p>
                      <a:pPr indent="0" lvl="0" marL="0" marR="0" rtl="0" algn="l">
                        <a:lnSpc>
                          <a:spcPct val="100000"/>
                        </a:lnSpc>
                        <a:spcBef>
                          <a:spcPts val="0"/>
                        </a:spcBef>
                        <a:spcAft>
                          <a:spcPts val="0"/>
                        </a:spcAft>
                        <a:buNone/>
                      </a:pPr>
                      <a:r>
                        <a:rPr b="0" i="0" lang="es-AR" sz="1350" u="none" cap="none" strike="noStrike">
                          <a:solidFill>
                            <a:srgbClr val="000000"/>
                          </a:solidFill>
                          <a:latin typeface="Consolas"/>
                          <a:ea typeface="Consolas"/>
                          <a:cs typeface="Consolas"/>
                          <a:sym typeface="Consolas"/>
                        </a:rPr>
                        <a:t>}</a:t>
                      </a:r>
                      <a:endParaRPr sz="1400" u="none" cap="none" strike="noStrike"/>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EEEEE"/>
                    </a:solidFill>
                  </a:tcPr>
                </a:tc>
              </a:tr>
            </a:tbl>
          </a:graphicData>
        </a:graphic>
      </p:graphicFrame>
      <p:sp>
        <p:nvSpPr>
          <p:cNvPr id="342" name="Google Shape;342;p14"/>
          <p:cNvSpPr/>
          <p:nvPr/>
        </p:nvSpPr>
        <p:spPr>
          <a:xfrm>
            <a:off x="2805113" y="23637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11"/>
          <p:cNvSpPr txBox="1"/>
          <p:nvPr>
            <p:ph type="ctrTitle"/>
          </p:nvPr>
        </p:nvSpPr>
        <p:spPr>
          <a:xfrm>
            <a:off x="974582" y="613489"/>
            <a:ext cx="6858000" cy="82014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Flex-direction: row</a:t>
            </a:r>
            <a:endParaRPr/>
          </a:p>
        </p:txBody>
      </p:sp>
      <p:sp>
        <p:nvSpPr>
          <p:cNvPr id="348" name="Google Shape;348;p111"/>
          <p:cNvSpPr/>
          <p:nvPr/>
        </p:nvSpPr>
        <p:spPr>
          <a:xfrm>
            <a:off x="1015998" y="1580575"/>
            <a:ext cx="743373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Esta propiedad nos va a permitir especificar si queremos que los flex items se dispongan en filas o columnas.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349" name="Google Shape;349;p111"/>
          <p:cNvPicPr preferRelativeResize="0"/>
          <p:nvPr/>
        </p:nvPicPr>
        <p:blipFill rotWithShape="1">
          <a:blip r:embed="rId3">
            <a:alphaModFix/>
          </a:blip>
          <a:srcRect b="0" l="0" r="0" t="0"/>
          <a:stretch/>
        </p:blipFill>
        <p:spPr>
          <a:xfrm>
            <a:off x="2055814" y="2462505"/>
            <a:ext cx="4658253" cy="21125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5"/>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5" name="Google Shape;355;p15"/>
          <p:cNvSpPr/>
          <p:nvPr/>
        </p:nvSpPr>
        <p:spPr>
          <a:xfrm>
            <a:off x="558799" y="285570"/>
            <a:ext cx="7857067" cy="12156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Flex-direction: row-reverse</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356" name="Google Shape;356;p15"/>
          <p:cNvSpPr/>
          <p:nvPr/>
        </p:nvSpPr>
        <p:spPr>
          <a:xfrm>
            <a:off x="770464" y="1501247"/>
            <a:ext cx="7645401"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 el valor row-reverse (fila inversa) los flex items se apilan en una fila de derecha a izquierda.</a:t>
            </a: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pic>
        <p:nvPicPr>
          <p:cNvPr id="357" name="Google Shape;357;p15"/>
          <p:cNvPicPr preferRelativeResize="0"/>
          <p:nvPr/>
        </p:nvPicPr>
        <p:blipFill rotWithShape="1">
          <a:blip r:embed="rId3">
            <a:alphaModFix/>
          </a:blip>
          <a:srcRect b="0" l="0" r="0" t="0"/>
          <a:stretch/>
        </p:blipFill>
        <p:spPr>
          <a:xfrm>
            <a:off x="1946801" y="2150533"/>
            <a:ext cx="5217551" cy="232685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12"/>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63" name="Google Shape;363;p112"/>
          <p:cNvSpPr/>
          <p:nvPr/>
        </p:nvSpPr>
        <p:spPr>
          <a:xfrm>
            <a:off x="558799" y="285570"/>
            <a:ext cx="7857067" cy="25237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Flex-direction: column</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364" name="Google Shape;364;p112"/>
          <p:cNvSpPr/>
          <p:nvPr/>
        </p:nvSpPr>
        <p:spPr>
          <a:xfrm>
            <a:off x="770464" y="1501247"/>
            <a:ext cx="7645401"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 el valor column, los flex items se apilan en una columna de arriba hacia abajo.</a:t>
            </a: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pic>
        <p:nvPicPr>
          <p:cNvPr descr="https://lh5.googleusercontent.com/1ZwSrMHNU3gkYeX97BWX_ipc0Bc0kuNADQP48XTIcoliWLhyv4sFlZyfkguYRQpV4uqM34XKytAJqKtgSroPS9HTxm2_-eyCo9mE3oCGqfk47aCR2P-zrLB-BDCDG7HEfksYEH2tMmM0D-hyVZzk4jzea7DeBoZCysAw6h_fplo21CAEV_--RQ" id="365" name="Google Shape;365;p112"/>
          <p:cNvPicPr preferRelativeResize="0"/>
          <p:nvPr/>
        </p:nvPicPr>
        <p:blipFill rotWithShape="1">
          <a:blip r:embed="rId3">
            <a:alphaModFix/>
          </a:blip>
          <a:srcRect b="0" l="0" r="0" t="0"/>
          <a:stretch/>
        </p:blipFill>
        <p:spPr>
          <a:xfrm>
            <a:off x="3169709" y="1962891"/>
            <a:ext cx="2024396" cy="2644776"/>
          </a:xfrm>
          <a:prstGeom prst="rect">
            <a:avLst/>
          </a:prstGeom>
          <a:noFill/>
          <a:ln>
            <a:noFill/>
          </a:ln>
        </p:spPr>
      </p:pic>
      <p:pic>
        <p:nvPicPr>
          <p:cNvPr id="366" name="Google Shape;366;p112"/>
          <p:cNvPicPr preferRelativeResize="0"/>
          <p:nvPr/>
        </p:nvPicPr>
        <p:blipFill rotWithShape="1">
          <a:blip r:embed="rId4">
            <a:alphaModFix/>
          </a:blip>
          <a:srcRect b="0" l="0" r="0" t="0"/>
          <a:stretch/>
        </p:blipFill>
        <p:spPr>
          <a:xfrm>
            <a:off x="5324475" y="2598702"/>
            <a:ext cx="3167592" cy="1213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13"/>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72" name="Google Shape;372;p113"/>
          <p:cNvSpPr/>
          <p:nvPr/>
        </p:nvSpPr>
        <p:spPr>
          <a:xfrm>
            <a:off x="558799" y="285570"/>
            <a:ext cx="7857067" cy="38317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Flex-direction: column</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sp>
        <p:nvSpPr>
          <p:cNvPr id="373" name="Google Shape;373;p113"/>
          <p:cNvSpPr/>
          <p:nvPr/>
        </p:nvSpPr>
        <p:spPr>
          <a:xfrm>
            <a:off x="770463" y="1137180"/>
            <a:ext cx="7645401" cy="92328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 el valor column-reverse los flex items se apilan en una columna de abajo hacia arriba.</a:t>
            </a:r>
            <a:br>
              <a:rPr b="0" i="0" lang="es-AR" sz="18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pic>
        <p:nvPicPr>
          <p:cNvPr descr="https://lh4.googleusercontent.com/M_ZnQg7QfzNFcd5bw1qaSfKPMdm_v85rsJrOdCmrNiHtfvpgfiUfwBvTCo02bpMfZs1N9JBQIRFydbuUPGXc0DoDJUyh9xaZdyMSlcM49KsQSZbnHrRJL6675fFsL8cH-xzc8SRUdjanPSGV9xCAljY2dM_jiRrBQE2vxhHxjGTbmULswYby5Q" id="374" name="Google Shape;374;p113"/>
          <p:cNvPicPr preferRelativeResize="0"/>
          <p:nvPr/>
        </p:nvPicPr>
        <p:blipFill rotWithShape="1">
          <a:blip r:embed="rId3">
            <a:alphaModFix/>
          </a:blip>
          <a:srcRect b="0" l="0" r="0" t="0"/>
          <a:stretch/>
        </p:blipFill>
        <p:spPr>
          <a:xfrm>
            <a:off x="3620764" y="1777999"/>
            <a:ext cx="1019813" cy="2581805"/>
          </a:xfrm>
          <a:prstGeom prst="rect">
            <a:avLst/>
          </a:prstGeom>
          <a:noFill/>
          <a:ln>
            <a:noFill/>
          </a:ln>
        </p:spPr>
      </p:pic>
      <p:pic>
        <p:nvPicPr>
          <p:cNvPr id="375" name="Google Shape;375;p113"/>
          <p:cNvPicPr preferRelativeResize="0"/>
          <p:nvPr/>
        </p:nvPicPr>
        <p:blipFill rotWithShape="1">
          <a:blip r:embed="rId4">
            <a:alphaModFix/>
          </a:blip>
          <a:srcRect b="0" l="0" r="0" t="0"/>
          <a:stretch/>
        </p:blipFill>
        <p:spPr>
          <a:xfrm>
            <a:off x="4756150" y="2292613"/>
            <a:ext cx="3848100" cy="155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114"/>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81" name="Google Shape;381;p114"/>
          <p:cNvPicPr preferRelativeResize="0"/>
          <p:nvPr/>
        </p:nvPicPr>
        <p:blipFill rotWithShape="1">
          <a:blip r:embed="rId3">
            <a:alphaModFix/>
          </a:blip>
          <a:srcRect b="0" l="0" r="0" t="0"/>
          <a:stretch/>
        </p:blipFill>
        <p:spPr>
          <a:xfrm>
            <a:off x="-1" y="0"/>
            <a:ext cx="9144001" cy="47005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6"/>
          <p:cNvSpPr txBox="1"/>
          <p:nvPr>
            <p:ph idx="1" type="subTitle"/>
          </p:nvPr>
        </p:nvSpPr>
        <p:spPr>
          <a:xfrm>
            <a:off x="645526" y="1242756"/>
            <a:ext cx="7177674" cy="1356511"/>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AR"/>
              <a:t> El comportamiento inicial del contenedor flexible es poder mantener los flex items en su eje, sin importar que las dimensiones de los mismos cambien.</a:t>
            </a:r>
            <a:endParaRPr/>
          </a:p>
          <a:p>
            <a:pPr indent="-361950" lvl="0" marL="457200" rtl="0" algn="ctr">
              <a:lnSpc>
                <a:spcPct val="90000"/>
              </a:lnSpc>
              <a:spcBef>
                <a:spcPts val="800"/>
              </a:spcBef>
              <a:spcAft>
                <a:spcPts val="0"/>
              </a:spcAft>
              <a:buClr>
                <a:schemeClr val="dk1"/>
              </a:buClr>
              <a:buSzPct val="108108"/>
              <a:buNone/>
            </a:pPr>
            <a:br>
              <a:rPr lang="es-AR"/>
            </a:br>
            <a:endParaRPr/>
          </a:p>
        </p:txBody>
      </p:sp>
      <p:sp>
        <p:nvSpPr>
          <p:cNvPr id="387" name="Google Shape;387;p16"/>
          <p:cNvSpPr/>
          <p:nvPr/>
        </p:nvSpPr>
        <p:spPr>
          <a:xfrm>
            <a:off x="423333" y="66385"/>
            <a:ext cx="4572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Flex-wrap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a:off x="1142998" y="2240974"/>
            <a:ext cx="7298267" cy="1308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Con flex-wrap vamos </a:t>
            </a:r>
            <a:r>
              <a:rPr b="1" i="1" lang="es-AR" sz="1700" u="none" cap="none" strike="noStrike">
                <a:solidFill>
                  <a:schemeClr val="dk1"/>
                </a:solidFill>
                <a:latin typeface="Nunito"/>
                <a:ea typeface="Nunito"/>
                <a:cs typeface="Nunito"/>
                <a:sym typeface="Nunito"/>
              </a:rPr>
              <a:t>a poder especificar si queremos que los ítems puedan saltar a una nueva línea cuando el contenedor flexible se quede sin espacio.</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15"/>
          <p:cNvSpPr/>
          <p:nvPr/>
        </p:nvSpPr>
        <p:spPr>
          <a:xfrm>
            <a:off x="2486025" y="275113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4" name="Google Shape;394;p115"/>
          <p:cNvSpPr/>
          <p:nvPr/>
        </p:nvSpPr>
        <p:spPr>
          <a:xfrm>
            <a:off x="558799" y="285570"/>
            <a:ext cx="7857067" cy="31546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Flex-wrap: nowrap</a:t>
            </a:r>
            <a:br>
              <a:rPr b="0" i="0" lang="es-AR" sz="4400" u="none" cap="none" strike="noStrike">
                <a:solidFill>
                  <a:srgbClr val="000000"/>
                </a:solidFill>
                <a:latin typeface="Arial"/>
                <a:ea typeface="Arial"/>
                <a:cs typeface="Arial"/>
                <a:sym typeface="Arial"/>
              </a:rPr>
            </a:b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4400" u="none" cap="none" strike="noStrike">
                <a:solidFill>
                  <a:srgbClr val="000000"/>
                </a:solidFill>
                <a:latin typeface="Arial"/>
                <a:ea typeface="Arial"/>
                <a:cs typeface="Arial"/>
                <a:sym typeface="Arial"/>
              </a:rPr>
            </a:b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800" u="none" cap="none" strike="noStrike">
              <a:solidFill>
                <a:schemeClr val="dk1"/>
              </a:solidFill>
              <a:latin typeface="Nunito"/>
              <a:ea typeface="Nunito"/>
              <a:cs typeface="Nunito"/>
              <a:sym typeface="Nunito"/>
            </a:endParaRPr>
          </a:p>
        </p:txBody>
      </p:sp>
      <p:pic>
        <p:nvPicPr>
          <p:cNvPr id="395" name="Google Shape;395;p115"/>
          <p:cNvPicPr preferRelativeResize="0"/>
          <p:nvPr/>
        </p:nvPicPr>
        <p:blipFill rotWithShape="1">
          <a:blip r:embed="rId3">
            <a:alphaModFix/>
          </a:blip>
          <a:srcRect b="0" l="0" r="0" t="0"/>
          <a:stretch/>
        </p:blipFill>
        <p:spPr>
          <a:xfrm>
            <a:off x="558799" y="1217613"/>
            <a:ext cx="8286750" cy="352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7"/>
          <p:cNvSpPr txBox="1"/>
          <p:nvPr/>
        </p:nvSpPr>
        <p:spPr>
          <a:xfrm>
            <a:off x="1132662" y="1580258"/>
            <a:ext cx="6829200" cy="754042"/>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4000" u="none" cap="none" strike="noStrike">
                <a:solidFill>
                  <a:srgbClr val="EAFF6A"/>
                </a:solidFill>
                <a:latin typeface="DM Sans"/>
                <a:ea typeface="DM Sans"/>
                <a:cs typeface="DM Sans"/>
                <a:sym typeface="DM Sans"/>
              </a:rPr>
              <a:t> </a:t>
            </a:r>
            <a:r>
              <a:rPr b="1" i="0" lang="es-AR" sz="3600" u="none" cap="none" strike="noStrike">
                <a:solidFill>
                  <a:srgbClr val="4089D7"/>
                </a:solidFill>
                <a:latin typeface="Nunito"/>
                <a:ea typeface="Nunito"/>
                <a:cs typeface="Nunito"/>
                <a:sym typeface="Nunito"/>
              </a:rPr>
              <a:t>Repasando el Modelo de Cajas</a:t>
            </a:r>
            <a:endParaRPr b="1" i="0" sz="3600" u="none" cap="none" strike="noStrike">
              <a:solidFill>
                <a:srgbClr val="4089D7"/>
              </a:solidFill>
              <a:latin typeface="Nunito"/>
              <a:ea typeface="Nunito"/>
              <a:cs typeface="Nunito"/>
              <a:sym typeface="Nunito"/>
            </a:endParaRPr>
          </a:p>
        </p:txBody>
      </p:sp>
      <p:pic>
        <p:nvPicPr>
          <p:cNvPr id="196" name="Google Shape;196;p7"/>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97" name="Google Shape;197;p7"/>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8" name="Google Shape;198;p7"/>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199" name="Google Shape;199;p7"/>
          <p:cNvSpPr/>
          <p:nvPr/>
        </p:nvSpPr>
        <p:spPr>
          <a:xfrm>
            <a:off x="1383864" y="2471006"/>
            <a:ext cx="6595593"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Recapitulando, en un documento HTML, cada elemento es representado como una caja rectangular con 4 capas de profundidad: contenido, padding, borde y margen. Gracias a CSS, podrás manipularlas para tener un diseño más atractivo.</a:t>
            </a:r>
            <a:endParaRPr b="0" i="0" sz="1600" u="none" cap="none" strike="noStrike">
              <a:solidFill>
                <a:schemeClr val="dk1"/>
              </a:solidFill>
              <a:latin typeface="Nunito"/>
              <a:ea typeface="Nunito"/>
              <a:cs typeface="Nunito"/>
              <a:sym typeface="Nunito"/>
            </a:endParaRPr>
          </a:p>
        </p:txBody>
      </p:sp>
      <p:pic>
        <p:nvPicPr>
          <p:cNvPr id="200" name="Google Shape;200;p7"/>
          <p:cNvPicPr preferRelativeResize="0"/>
          <p:nvPr/>
        </p:nvPicPr>
        <p:blipFill rotWithShape="1">
          <a:blip r:embed="rId5">
            <a:alphaModFix/>
          </a:blip>
          <a:srcRect b="0" l="0" r="0" t="0"/>
          <a:stretch/>
        </p:blipFill>
        <p:spPr>
          <a:xfrm>
            <a:off x="4165332" y="1077590"/>
            <a:ext cx="487739" cy="487739"/>
          </a:xfrm>
          <a:prstGeom prst="rect">
            <a:avLst/>
          </a:prstGeom>
          <a:noFill/>
          <a:ln>
            <a:noFill/>
          </a:ln>
        </p:spPr>
      </p:pic>
      <p:pic>
        <p:nvPicPr>
          <p:cNvPr id="201" name="Google Shape;201;p7"/>
          <p:cNvPicPr preferRelativeResize="0"/>
          <p:nvPr/>
        </p:nvPicPr>
        <p:blipFill rotWithShape="1">
          <a:blip r:embed="rId6">
            <a:alphaModFix/>
          </a:blip>
          <a:srcRect b="0" l="0" r="0" t="0"/>
          <a:stretch/>
        </p:blipFill>
        <p:spPr>
          <a:xfrm>
            <a:off x="7002126" y="3313305"/>
            <a:ext cx="1686047" cy="140079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7"/>
          <p:cNvSpPr txBox="1"/>
          <p:nvPr>
            <p:ph type="ctrTitle"/>
          </p:nvPr>
        </p:nvSpPr>
        <p:spPr>
          <a:xfrm>
            <a:off x="1110049" y="609599"/>
            <a:ext cx="6858000" cy="6389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 Flex-wrap: wrap</a:t>
            </a:r>
            <a:endParaRPr/>
          </a:p>
        </p:txBody>
      </p:sp>
      <p:sp>
        <p:nvSpPr>
          <p:cNvPr id="401" name="Google Shape;401;p17"/>
          <p:cNvSpPr/>
          <p:nvPr/>
        </p:nvSpPr>
        <p:spPr>
          <a:xfrm>
            <a:off x="668867" y="1663809"/>
            <a:ext cx="8119533"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Los flex items (hijos) pueden romper la línea del eje horizontal, si les es necesario para conservar las características de sus dimensiones. Esto es de izquierda a derecha, y de arriba a abajo.</a:t>
            </a: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02" name="Google Shape;402;p17"/>
          <p:cNvPicPr preferRelativeResize="0"/>
          <p:nvPr/>
        </p:nvPicPr>
        <p:blipFill rotWithShape="1">
          <a:blip r:embed="rId3">
            <a:alphaModFix/>
          </a:blip>
          <a:srcRect b="0" l="0" r="0" t="0"/>
          <a:stretch/>
        </p:blipFill>
        <p:spPr>
          <a:xfrm>
            <a:off x="456670" y="2874433"/>
            <a:ext cx="8543925" cy="140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8"/>
          <p:cNvSpPr txBox="1"/>
          <p:nvPr>
            <p:ph type="ctrTitle"/>
          </p:nvPr>
        </p:nvSpPr>
        <p:spPr>
          <a:xfrm>
            <a:off x="1241854" y="486032"/>
            <a:ext cx="6858000" cy="72129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Flex-wrap: wrap-reverse</a:t>
            </a:r>
            <a:endParaRPr/>
          </a:p>
        </p:txBody>
      </p:sp>
      <p:sp>
        <p:nvSpPr>
          <p:cNvPr id="408" name="Google Shape;408;p18"/>
          <p:cNvSpPr txBox="1"/>
          <p:nvPr>
            <p:ph idx="1" type="subTitle"/>
          </p:nvPr>
        </p:nvSpPr>
        <p:spPr>
          <a:xfrm>
            <a:off x="138965" y="2411413"/>
            <a:ext cx="3964459" cy="991999"/>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Esta vez el orden es de izquierda a derecha, y de abajo a arriba.</a:t>
            </a:r>
            <a:endParaRPr/>
          </a:p>
        </p:txBody>
      </p:sp>
      <p:sp>
        <p:nvSpPr>
          <p:cNvPr id="409" name="Google Shape;409;p18"/>
          <p:cNvSpPr/>
          <p:nvPr/>
        </p:nvSpPr>
        <p:spPr>
          <a:xfrm>
            <a:off x="2352675" y="2411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10" name="Google Shape;410;p18"/>
          <p:cNvPicPr preferRelativeResize="0"/>
          <p:nvPr/>
        </p:nvPicPr>
        <p:blipFill rotWithShape="1">
          <a:blip r:embed="rId3">
            <a:alphaModFix/>
          </a:blip>
          <a:srcRect b="0" l="0" r="0" t="0"/>
          <a:stretch/>
        </p:blipFill>
        <p:spPr>
          <a:xfrm>
            <a:off x="4103424" y="1505465"/>
            <a:ext cx="4273020" cy="27262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16"/>
          <p:cNvSpPr/>
          <p:nvPr/>
        </p:nvSpPr>
        <p:spPr>
          <a:xfrm>
            <a:off x="2352675" y="24114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16" name="Google Shape;416;p116"/>
          <p:cNvPicPr preferRelativeResize="0"/>
          <p:nvPr/>
        </p:nvPicPr>
        <p:blipFill rotWithShape="1">
          <a:blip r:embed="rId3">
            <a:alphaModFix/>
          </a:blip>
          <a:srcRect b="0" l="0" r="0" t="0"/>
          <a:stretch/>
        </p:blipFill>
        <p:spPr>
          <a:xfrm>
            <a:off x="-1" y="0"/>
            <a:ext cx="9144001" cy="445240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17"/>
          <p:cNvSpPr/>
          <p:nvPr/>
        </p:nvSpPr>
        <p:spPr>
          <a:xfrm>
            <a:off x="1608666" y="280485"/>
            <a:ext cx="4572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Flex-flow</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22" name="Google Shape;422;p117"/>
          <p:cNvSpPr/>
          <p:nvPr/>
        </p:nvSpPr>
        <p:spPr>
          <a:xfrm>
            <a:off x="685799" y="1232009"/>
            <a:ext cx="7509933"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Es la forma abreviada (shorthand) o rápida para las propiedades: </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flex-direction</a:t>
            </a:r>
            <a:endParaRPr b="0" i="0" sz="1800" u="none" cap="none" strike="noStrike">
              <a:solidFill>
                <a:schemeClr val="dk1"/>
              </a:solidFill>
              <a:latin typeface="Nunito"/>
              <a:ea typeface="Nunito"/>
              <a:cs typeface="Nunito"/>
              <a:sym typeface="Nunito"/>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flex-wrap</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Se pone primero la propiedad de flex-direction, y luego la de flex-wrap</a:t>
            </a:r>
            <a:r>
              <a:rPr b="0" i="0" lang="es-AR"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23" name="Google Shape;423;p117"/>
          <p:cNvPicPr preferRelativeResize="0"/>
          <p:nvPr/>
        </p:nvPicPr>
        <p:blipFill rotWithShape="1">
          <a:blip r:embed="rId3">
            <a:alphaModFix/>
          </a:blip>
          <a:srcRect b="0" l="0" r="0" t="0"/>
          <a:stretch/>
        </p:blipFill>
        <p:spPr>
          <a:xfrm>
            <a:off x="2640540" y="2694517"/>
            <a:ext cx="3600450" cy="129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9"/>
          <p:cNvSpPr txBox="1"/>
          <p:nvPr>
            <p:ph type="ctrTitle"/>
          </p:nvPr>
        </p:nvSpPr>
        <p:spPr>
          <a:xfrm>
            <a:off x="1108676" y="529878"/>
            <a:ext cx="6858000" cy="103645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Flex-wrap</a:t>
            </a:r>
            <a:endParaRPr/>
          </a:p>
        </p:txBody>
      </p:sp>
      <p:sp>
        <p:nvSpPr>
          <p:cNvPr id="429" name="Google Shape;429;p19"/>
          <p:cNvSpPr/>
          <p:nvPr/>
        </p:nvSpPr>
        <p:spPr>
          <a:xfrm>
            <a:off x="719667" y="1879253"/>
            <a:ext cx="7433733"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Justify-content</a:t>
            </a:r>
            <a:r>
              <a:rPr b="0" i="0" lang="es-AR" sz="1800" u="none" cap="none" strike="noStrike">
                <a:solidFill>
                  <a:schemeClr val="dk1"/>
                </a:solidFill>
                <a:latin typeface="Nunito"/>
                <a:ea typeface="Nunito"/>
                <a:cs typeface="Nunito"/>
                <a:sym typeface="Nunito"/>
              </a:rPr>
              <a:t> nos va a permitir alinear los elementos.</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Esto puede ser de forma vertical u horizontal, según lo especifiquemos con </a:t>
            </a:r>
            <a:r>
              <a:rPr b="1" i="0" lang="es-AR" sz="1800" u="none" cap="none" strike="noStrike">
                <a:solidFill>
                  <a:schemeClr val="dk1"/>
                </a:solidFill>
                <a:latin typeface="Nunito"/>
                <a:ea typeface="Nunito"/>
                <a:cs typeface="Nunito"/>
                <a:sym typeface="Nunito"/>
              </a:rPr>
              <a:t>flex-direction</a:t>
            </a:r>
            <a:r>
              <a:rPr b="0" i="0" lang="es-AR" sz="1800" u="none" cap="none" strike="noStrike">
                <a:solidFill>
                  <a:schemeClr val="dk1"/>
                </a:solidFill>
                <a:latin typeface="Nunito"/>
                <a:ea typeface="Nunito"/>
                <a:cs typeface="Nunito"/>
                <a:sym typeface="Nunito"/>
              </a:rPr>
              <a:t>.</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Nos va a ayudar a distribuir los flex items (hijos) en el contenedor (padre), cuando los ítems no utilicen todo el espacio disponible en su eje principal actual.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0"/>
          <p:cNvSpPr txBox="1"/>
          <p:nvPr>
            <p:ph idx="1" type="subTitle"/>
          </p:nvPr>
        </p:nvSpPr>
        <p:spPr>
          <a:xfrm>
            <a:off x="397934" y="1185334"/>
            <a:ext cx="8026400" cy="10414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Los siguientes ejemplos parten de la base del contenedor en “row”:</a:t>
            </a:r>
            <a:endParaRPr/>
          </a:p>
        </p:txBody>
      </p:sp>
      <p:sp>
        <p:nvSpPr>
          <p:cNvPr id="435" name="Google Shape;435;p20"/>
          <p:cNvSpPr/>
          <p:nvPr/>
        </p:nvSpPr>
        <p:spPr>
          <a:xfrm>
            <a:off x="1524000" y="280485"/>
            <a:ext cx="6096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Justify-content</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36" name="Google Shape;436;p20"/>
          <p:cNvPicPr preferRelativeResize="0"/>
          <p:nvPr/>
        </p:nvPicPr>
        <p:blipFill rotWithShape="1">
          <a:blip r:embed="rId3">
            <a:alphaModFix/>
          </a:blip>
          <a:srcRect b="0" l="0" r="0" t="0"/>
          <a:stretch/>
        </p:blipFill>
        <p:spPr>
          <a:xfrm>
            <a:off x="1894416" y="2201863"/>
            <a:ext cx="5067300" cy="1247775"/>
          </a:xfrm>
          <a:prstGeom prst="rect">
            <a:avLst/>
          </a:prstGeom>
          <a:noFill/>
          <a:ln>
            <a:noFill/>
          </a:ln>
        </p:spPr>
      </p:pic>
      <p:pic>
        <p:nvPicPr>
          <p:cNvPr descr="https://lh4.googleusercontent.com/M0WSm-xcVnXtiLx7hAYes8ypJRwm4Ap5cMNQo0vKxUqBB1uOWUfr0sas5O1mGkqPt0rFh5qHGfar6rMrY8M_B5GkvTuYLQ_6adxQj24LRMm146TsmcHLeX-T5g_dqGYw0aI__51YlX_ou3o0b4V0TFPYj6dRkTz9Z9Gvkg-1YMiLZIaJ3xlvSA" id="437" name="Google Shape;437;p20"/>
          <p:cNvPicPr preferRelativeResize="0"/>
          <p:nvPr/>
        </p:nvPicPr>
        <p:blipFill rotWithShape="1">
          <a:blip r:embed="rId4">
            <a:alphaModFix/>
          </a:blip>
          <a:srcRect b="0" l="0" r="0" t="0"/>
          <a:stretch/>
        </p:blipFill>
        <p:spPr>
          <a:xfrm>
            <a:off x="7860242" y="3903134"/>
            <a:ext cx="1083733" cy="10837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18"/>
          <p:cNvSpPr/>
          <p:nvPr/>
        </p:nvSpPr>
        <p:spPr>
          <a:xfrm>
            <a:off x="939800" y="390551"/>
            <a:ext cx="6096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Justify-content</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43" name="Google Shape;443;p118"/>
          <p:cNvSpPr/>
          <p:nvPr/>
        </p:nvSpPr>
        <p:spPr>
          <a:xfrm>
            <a:off x="1244599" y="1175381"/>
            <a:ext cx="6951133" cy="8002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Consiste en alinear los flex items (hijos) al lado izquierdo</a:t>
            </a:r>
            <a:r>
              <a:rPr b="0" i="0" lang="es-AR"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44" name="Google Shape;444;p118"/>
          <p:cNvPicPr preferRelativeResize="0"/>
          <p:nvPr/>
        </p:nvPicPr>
        <p:blipFill rotWithShape="1">
          <a:blip r:embed="rId3">
            <a:alphaModFix/>
          </a:blip>
          <a:srcRect b="0" l="0" r="0" t="0"/>
          <a:stretch/>
        </p:blipFill>
        <p:spPr>
          <a:xfrm>
            <a:off x="1519237" y="1791229"/>
            <a:ext cx="6105525" cy="2085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1"/>
          <p:cNvSpPr/>
          <p:nvPr/>
        </p:nvSpPr>
        <p:spPr>
          <a:xfrm>
            <a:off x="939799" y="390551"/>
            <a:ext cx="7653867" cy="22775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Justify-content: flex-start</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r>
              <a:rPr b="0" i="0" lang="es-AR" sz="1800" u="none" cap="none" strike="noStrike">
                <a:solidFill>
                  <a:schemeClr val="dk1"/>
                </a:solidFill>
                <a:latin typeface="Nunito"/>
                <a:ea typeface="Nunito"/>
                <a:cs typeface="Nunito"/>
                <a:sym typeface="Nunito"/>
              </a:rPr>
              <a:t>Consiste en alinear los flex items (hijos) al lado izquierdo.</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450" name="Google Shape;450;p21"/>
          <p:cNvPicPr preferRelativeResize="0"/>
          <p:nvPr/>
        </p:nvPicPr>
        <p:blipFill rotWithShape="1">
          <a:blip r:embed="rId3">
            <a:alphaModFix/>
          </a:blip>
          <a:srcRect b="0" l="0" r="0" t="0"/>
          <a:stretch/>
        </p:blipFill>
        <p:spPr>
          <a:xfrm>
            <a:off x="1606021" y="2234671"/>
            <a:ext cx="6067425" cy="2028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2"/>
          <p:cNvSpPr txBox="1"/>
          <p:nvPr>
            <p:ph type="ctrTitle"/>
          </p:nvPr>
        </p:nvSpPr>
        <p:spPr>
          <a:xfrm>
            <a:off x="977785" y="429195"/>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Justify-content: flex-end</a:t>
            </a:r>
            <a:endParaRPr/>
          </a:p>
        </p:txBody>
      </p:sp>
      <p:sp>
        <p:nvSpPr>
          <p:cNvPr id="456" name="Google Shape;456;p22"/>
          <p:cNvSpPr txBox="1"/>
          <p:nvPr>
            <p:ph idx="1" type="subTitle"/>
          </p:nvPr>
        </p:nvSpPr>
        <p:spPr>
          <a:xfrm>
            <a:off x="800444" y="1744134"/>
            <a:ext cx="7437624" cy="7366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Consiste en alinear los flex items (hijos) al lado derecho.</a:t>
            </a:r>
            <a:endParaRPr/>
          </a:p>
        </p:txBody>
      </p:sp>
      <p:pic>
        <p:nvPicPr>
          <p:cNvPr id="457" name="Google Shape;457;p22"/>
          <p:cNvPicPr preferRelativeResize="0"/>
          <p:nvPr/>
        </p:nvPicPr>
        <p:blipFill rotWithShape="1">
          <a:blip r:embed="rId3">
            <a:alphaModFix/>
          </a:blip>
          <a:srcRect b="0" l="0" r="0" t="0"/>
          <a:stretch/>
        </p:blipFill>
        <p:spPr>
          <a:xfrm>
            <a:off x="2123017" y="2217288"/>
            <a:ext cx="4802717" cy="21695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19"/>
          <p:cNvSpPr txBox="1"/>
          <p:nvPr>
            <p:ph type="ctrTitle"/>
          </p:nvPr>
        </p:nvSpPr>
        <p:spPr>
          <a:xfrm>
            <a:off x="977785" y="429195"/>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Justify-content: center</a:t>
            </a:r>
            <a:endParaRPr/>
          </a:p>
        </p:txBody>
      </p:sp>
      <p:sp>
        <p:nvSpPr>
          <p:cNvPr id="463" name="Google Shape;463;p119"/>
          <p:cNvSpPr txBox="1"/>
          <p:nvPr>
            <p:ph idx="1" type="subTitle"/>
          </p:nvPr>
        </p:nvSpPr>
        <p:spPr>
          <a:xfrm>
            <a:off x="805563" y="1405467"/>
            <a:ext cx="7437624" cy="7366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Consiste en alinear los flex items (hijos) al centro.</a:t>
            </a:r>
            <a:endParaRPr/>
          </a:p>
        </p:txBody>
      </p:sp>
      <p:pic>
        <p:nvPicPr>
          <p:cNvPr id="464" name="Google Shape;464;p119"/>
          <p:cNvPicPr preferRelativeResize="0"/>
          <p:nvPr/>
        </p:nvPicPr>
        <p:blipFill rotWithShape="1">
          <a:blip r:embed="rId3">
            <a:alphaModFix/>
          </a:blip>
          <a:srcRect b="0" l="0" r="0" t="0"/>
          <a:stretch/>
        </p:blipFill>
        <p:spPr>
          <a:xfrm>
            <a:off x="1833563" y="1991784"/>
            <a:ext cx="5476875" cy="251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0"/>
          <p:cNvSpPr txBox="1"/>
          <p:nvPr/>
        </p:nvSpPr>
        <p:spPr>
          <a:xfrm>
            <a:off x="1015950" y="349583"/>
            <a:ext cx="6829200" cy="754042"/>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4000" u="none" cap="none" strike="noStrike">
                <a:solidFill>
                  <a:srgbClr val="EAFF6A"/>
                </a:solidFill>
                <a:latin typeface="DM Sans"/>
                <a:ea typeface="DM Sans"/>
                <a:cs typeface="DM Sans"/>
                <a:sym typeface="DM Sans"/>
              </a:rPr>
              <a:t> </a:t>
            </a:r>
            <a:r>
              <a:rPr b="1" i="0" lang="es-AR" sz="3600" u="none" cap="none" strike="noStrike">
                <a:solidFill>
                  <a:srgbClr val="4089D7"/>
                </a:solidFill>
                <a:latin typeface="Nunito"/>
                <a:ea typeface="Nunito"/>
                <a:cs typeface="Nunito"/>
                <a:sym typeface="Nunito"/>
              </a:rPr>
              <a:t>Propiedad Width</a:t>
            </a:r>
            <a:endParaRPr b="1" i="0" sz="3600" u="none" cap="none" strike="noStrike">
              <a:solidFill>
                <a:srgbClr val="4089D7"/>
              </a:solidFill>
              <a:latin typeface="Nunito"/>
              <a:ea typeface="Nunito"/>
              <a:cs typeface="Nunito"/>
              <a:sym typeface="Nunito"/>
            </a:endParaRPr>
          </a:p>
        </p:txBody>
      </p:sp>
      <p:pic>
        <p:nvPicPr>
          <p:cNvPr id="207" name="Google Shape;207;p10"/>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8" name="Google Shape;208;p10"/>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9" name="Google Shape;209;p10"/>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10" name="Google Shape;210;p10"/>
          <p:cNvSpPr/>
          <p:nvPr/>
        </p:nvSpPr>
        <p:spPr>
          <a:xfrm>
            <a:off x="640294" y="1103625"/>
            <a:ext cx="792381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Para cambiar el ancho de un elemento, como de un div, deberás usar la propiedad width.</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En esta propiedad, podrás darle a ese elemento un valor absoluto (una cantidad de píxeles) o relativos a la vista del dispositivo (un porcentaje de la pantalla).</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La diferencia entre uno y el otro es que, usando el relativo te asegurás que el diseño sea responsive y se adecue a todos los dispositivos.</a:t>
            </a:r>
            <a:endParaRPr/>
          </a:p>
        </p:txBody>
      </p:sp>
      <p:pic>
        <p:nvPicPr>
          <p:cNvPr id="211" name="Google Shape;211;p10"/>
          <p:cNvPicPr preferRelativeResize="0"/>
          <p:nvPr/>
        </p:nvPicPr>
        <p:blipFill rotWithShape="1">
          <a:blip r:embed="rId5">
            <a:alphaModFix/>
          </a:blip>
          <a:srcRect b="0" l="0" r="0" t="0"/>
          <a:stretch/>
        </p:blipFill>
        <p:spPr>
          <a:xfrm>
            <a:off x="1258924" y="2873904"/>
            <a:ext cx="6686550" cy="1647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120"/>
          <p:cNvSpPr txBox="1"/>
          <p:nvPr>
            <p:ph type="ctrTitle"/>
          </p:nvPr>
        </p:nvSpPr>
        <p:spPr>
          <a:xfrm>
            <a:off x="651934" y="395327"/>
            <a:ext cx="7319318"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Justify-content: space-between</a:t>
            </a:r>
            <a:endParaRPr/>
          </a:p>
        </p:txBody>
      </p:sp>
      <p:sp>
        <p:nvSpPr>
          <p:cNvPr id="470" name="Google Shape;470;p120"/>
          <p:cNvSpPr txBox="1"/>
          <p:nvPr>
            <p:ph idx="1" type="subTitle"/>
          </p:nvPr>
        </p:nvSpPr>
        <p:spPr>
          <a:xfrm>
            <a:off x="805563" y="1405467"/>
            <a:ext cx="7437624" cy="7366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AR"/>
              <a:t>Es hacer que los flex items (hijos) tomen la misma distancia o espaciado entre ellos dentro del contenedor flexible, quedando el primer y último elemento pegados con los bordes del contenedor en el eje principal.</a:t>
            </a:r>
            <a:endParaRPr/>
          </a:p>
          <a:p>
            <a:pPr indent="-361950" lvl="0" marL="457200" rtl="0" algn="ctr">
              <a:lnSpc>
                <a:spcPct val="90000"/>
              </a:lnSpc>
              <a:spcBef>
                <a:spcPts val="800"/>
              </a:spcBef>
              <a:spcAft>
                <a:spcPts val="0"/>
              </a:spcAft>
              <a:buClr>
                <a:schemeClr val="dk1"/>
              </a:buClr>
              <a:buSzPct val="108108"/>
              <a:buNone/>
            </a:pPr>
            <a:r>
              <a:t/>
            </a:r>
            <a:endParaRPr/>
          </a:p>
        </p:txBody>
      </p:sp>
      <p:pic>
        <p:nvPicPr>
          <p:cNvPr id="471" name="Google Shape;471;p120"/>
          <p:cNvPicPr preferRelativeResize="0"/>
          <p:nvPr/>
        </p:nvPicPr>
        <p:blipFill rotWithShape="1">
          <a:blip r:embed="rId3">
            <a:alphaModFix/>
          </a:blip>
          <a:srcRect b="0" l="0" r="0" t="0"/>
          <a:stretch/>
        </p:blipFill>
        <p:spPr>
          <a:xfrm>
            <a:off x="2027767" y="2367492"/>
            <a:ext cx="4953000" cy="2152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21"/>
          <p:cNvSpPr txBox="1"/>
          <p:nvPr>
            <p:ph type="ctrTitle"/>
          </p:nvPr>
        </p:nvSpPr>
        <p:spPr>
          <a:xfrm>
            <a:off x="651934" y="395327"/>
            <a:ext cx="7319318"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Justify-content: space-around</a:t>
            </a:r>
            <a:endParaRPr/>
          </a:p>
        </p:txBody>
      </p:sp>
      <p:sp>
        <p:nvSpPr>
          <p:cNvPr id="477" name="Google Shape;477;p121"/>
          <p:cNvSpPr txBox="1"/>
          <p:nvPr>
            <p:ph idx="1" type="subTitle"/>
          </p:nvPr>
        </p:nvSpPr>
        <p:spPr>
          <a:xfrm>
            <a:off x="805563" y="1405467"/>
            <a:ext cx="7437624" cy="7366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8"/>
              <a:buNone/>
            </a:pPr>
            <a:r>
              <a:rPr lang="es-AR"/>
              <a:t>Muestra los flex items (hijos) con el mismo espacio de separación entre sí. </a:t>
            </a:r>
            <a:endParaRPr/>
          </a:p>
          <a:p>
            <a:pPr indent="-361950" lvl="0" marL="457200" rtl="0" algn="ctr">
              <a:lnSpc>
                <a:spcPct val="90000"/>
              </a:lnSpc>
              <a:spcBef>
                <a:spcPts val="800"/>
              </a:spcBef>
              <a:spcAft>
                <a:spcPts val="0"/>
              </a:spcAft>
              <a:buClr>
                <a:schemeClr val="dk1"/>
              </a:buClr>
              <a:buSzPct val="108108"/>
              <a:buNone/>
            </a:pPr>
            <a:r>
              <a:rPr lang="es-AR"/>
              <a:t>El espaciado entre los bordes lo toman del contenedor padre.</a:t>
            </a:r>
            <a:endParaRPr/>
          </a:p>
        </p:txBody>
      </p:sp>
      <p:pic>
        <p:nvPicPr>
          <p:cNvPr id="478" name="Google Shape;478;p121"/>
          <p:cNvPicPr preferRelativeResize="0"/>
          <p:nvPr/>
        </p:nvPicPr>
        <p:blipFill rotWithShape="1">
          <a:blip r:embed="rId3">
            <a:alphaModFix/>
          </a:blip>
          <a:srcRect b="0" l="0" r="0" t="0"/>
          <a:stretch/>
        </p:blipFill>
        <p:spPr>
          <a:xfrm>
            <a:off x="2318808" y="2203766"/>
            <a:ext cx="4742392" cy="199146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22"/>
          <p:cNvSpPr txBox="1"/>
          <p:nvPr>
            <p:ph type="ctrTitle"/>
          </p:nvPr>
        </p:nvSpPr>
        <p:spPr>
          <a:xfrm>
            <a:off x="651934" y="395327"/>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Justify-content: space-evenly</a:t>
            </a:r>
            <a:endParaRPr/>
          </a:p>
        </p:txBody>
      </p:sp>
      <p:sp>
        <p:nvSpPr>
          <p:cNvPr id="484" name="Google Shape;484;p122"/>
          <p:cNvSpPr txBox="1"/>
          <p:nvPr>
            <p:ph idx="1" type="subTitle"/>
          </p:nvPr>
        </p:nvSpPr>
        <p:spPr>
          <a:xfrm>
            <a:off x="805563" y="1405467"/>
            <a:ext cx="7437624" cy="7366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Hace que el espacio entre los flex items (hijos) sea igual. No es lo mismo que space-around.</a:t>
            </a:r>
            <a:endParaRPr/>
          </a:p>
        </p:txBody>
      </p:sp>
      <p:pic>
        <p:nvPicPr>
          <p:cNvPr id="485" name="Google Shape;485;p122"/>
          <p:cNvPicPr preferRelativeResize="0"/>
          <p:nvPr/>
        </p:nvPicPr>
        <p:blipFill rotWithShape="1">
          <a:blip r:embed="rId3">
            <a:alphaModFix/>
          </a:blip>
          <a:srcRect b="0" l="0" r="0" t="0"/>
          <a:stretch/>
        </p:blipFill>
        <p:spPr>
          <a:xfrm>
            <a:off x="2367492" y="2222838"/>
            <a:ext cx="4668308" cy="198774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123"/>
          <p:cNvPicPr preferRelativeResize="0"/>
          <p:nvPr/>
        </p:nvPicPr>
        <p:blipFill rotWithShape="1">
          <a:blip r:embed="rId3">
            <a:alphaModFix/>
          </a:blip>
          <a:srcRect b="0" l="0" r="0" t="0"/>
          <a:stretch/>
        </p:blipFill>
        <p:spPr>
          <a:xfrm>
            <a:off x="209550" y="409575"/>
            <a:ext cx="8724900" cy="4324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7"/>
          <p:cNvSpPr/>
          <p:nvPr/>
        </p:nvSpPr>
        <p:spPr>
          <a:xfrm>
            <a:off x="2470150" y="13700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6" name="Google Shape;496;p27"/>
          <p:cNvSpPr/>
          <p:nvPr/>
        </p:nvSpPr>
        <p:spPr>
          <a:xfrm>
            <a:off x="1346200" y="610684"/>
            <a:ext cx="62738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PÁGINA CON FLEXBOX</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497" name="Google Shape;497;p27"/>
          <p:cNvSpPr/>
          <p:nvPr/>
        </p:nvSpPr>
        <p:spPr>
          <a:xfrm>
            <a:off x="990600" y="1504047"/>
            <a:ext cx="7239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Con lo aprendido en esta clase, podríamos hacer una estructura de página con la siguiente estructura, mediante flexbox:</a:t>
            </a:r>
            <a:endParaRPr b="0" i="0" sz="1800" u="none" cap="none" strike="noStrike">
              <a:solidFill>
                <a:schemeClr val="dk1"/>
              </a:solidFill>
              <a:latin typeface="Nunito"/>
              <a:ea typeface="Nunito"/>
              <a:cs typeface="Nunito"/>
              <a:sym typeface="Nunito"/>
            </a:endParaRPr>
          </a:p>
        </p:txBody>
      </p:sp>
      <p:pic>
        <p:nvPicPr>
          <p:cNvPr id="498" name="Google Shape;498;p27"/>
          <p:cNvPicPr preferRelativeResize="0"/>
          <p:nvPr/>
        </p:nvPicPr>
        <p:blipFill rotWithShape="1">
          <a:blip r:embed="rId3">
            <a:alphaModFix/>
          </a:blip>
          <a:srcRect b="0" l="0" r="0" t="0"/>
          <a:stretch/>
        </p:blipFill>
        <p:spPr>
          <a:xfrm>
            <a:off x="2950897" y="2271194"/>
            <a:ext cx="3064405" cy="21409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8"/>
          <p:cNvSpPr/>
          <p:nvPr/>
        </p:nvSpPr>
        <p:spPr>
          <a:xfrm>
            <a:off x="762001" y="320417"/>
            <a:ext cx="7021382" cy="9386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PÁGINA CON FLEXBOX</a:t>
            </a:r>
            <a:br>
              <a:rPr b="0" i="0" lang="es-AR" sz="4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504" name="Google Shape;504;p28"/>
          <p:cNvPicPr preferRelativeResize="0"/>
          <p:nvPr/>
        </p:nvPicPr>
        <p:blipFill rotWithShape="1">
          <a:blip r:embed="rId3">
            <a:alphaModFix/>
          </a:blip>
          <a:srcRect b="0" l="0" r="0" t="0"/>
          <a:stretch/>
        </p:blipFill>
        <p:spPr>
          <a:xfrm>
            <a:off x="1292225" y="1380067"/>
            <a:ext cx="2794026" cy="2767542"/>
          </a:xfrm>
          <a:prstGeom prst="rect">
            <a:avLst/>
          </a:prstGeom>
          <a:noFill/>
          <a:ln>
            <a:noFill/>
          </a:ln>
        </p:spPr>
      </p:pic>
      <p:pic>
        <p:nvPicPr>
          <p:cNvPr id="505" name="Google Shape;505;p28"/>
          <p:cNvPicPr preferRelativeResize="0"/>
          <p:nvPr/>
        </p:nvPicPr>
        <p:blipFill rotWithShape="1">
          <a:blip r:embed="rId4">
            <a:alphaModFix/>
          </a:blip>
          <a:srcRect b="0" l="0" r="0" t="0"/>
          <a:stretch/>
        </p:blipFill>
        <p:spPr>
          <a:xfrm>
            <a:off x="4500562" y="1439863"/>
            <a:ext cx="3800475" cy="2647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9"/>
          <p:cNvSpPr/>
          <p:nvPr/>
        </p:nvSpPr>
        <p:spPr>
          <a:xfrm>
            <a:off x="2381250" y="15097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1" name="Google Shape;511;p29"/>
          <p:cNvSpPr/>
          <p:nvPr/>
        </p:nvSpPr>
        <p:spPr>
          <a:xfrm>
            <a:off x="2381250" y="151606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2" name="Google Shape;512;p29"/>
          <p:cNvSpPr/>
          <p:nvPr/>
        </p:nvSpPr>
        <p:spPr>
          <a:xfrm>
            <a:off x="3437466" y="1669577"/>
            <a:ext cx="4572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Grids</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124"/>
          <p:cNvSpPr txBox="1"/>
          <p:nvPr>
            <p:ph type="ctrTitle"/>
          </p:nvPr>
        </p:nvSpPr>
        <p:spPr>
          <a:xfrm>
            <a:off x="851816" y="0"/>
            <a:ext cx="7457400" cy="822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Glosario</a:t>
            </a:r>
            <a:endParaRPr/>
          </a:p>
        </p:txBody>
      </p:sp>
      <p:sp>
        <p:nvSpPr>
          <p:cNvPr id="518" name="Google Shape;518;p124"/>
          <p:cNvSpPr txBox="1"/>
          <p:nvPr>
            <p:ph idx="1" type="subTitle"/>
          </p:nvPr>
        </p:nvSpPr>
        <p:spPr>
          <a:xfrm>
            <a:off x="387335" y="850329"/>
            <a:ext cx="3462000" cy="3916404"/>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l">
              <a:lnSpc>
                <a:spcPct val="90000"/>
              </a:lnSpc>
              <a:spcBef>
                <a:spcPts val="800"/>
              </a:spcBef>
              <a:spcAft>
                <a:spcPts val="0"/>
              </a:spcAft>
              <a:buSzPct val="117647"/>
              <a:buNone/>
            </a:pPr>
            <a:r>
              <a:rPr b="1" lang="es-AR">
                <a:solidFill>
                  <a:srgbClr val="FF0000"/>
                </a:solidFill>
              </a:rPr>
              <a:t>  </a:t>
            </a:r>
            <a:r>
              <a:rPr b="1" lang="es-AR"/>
              <a:t>Flexbox: </a:t>
            </a:r>
            <a:r>
              <a:rPr lang="es-AR"/>
              <a:t>es un modo de diseño que nos permite crear estructuras para sitios web de una forma más fácil. No se trata de una propiedad de CSS, sino de un conjunto de ellas. Se basa sobre un contenedor (padre) para ordenar a sus ítems (hijos).</a:t>
            </a:r>
            <a:endParaRPr/>
          </a:p>
          <a:p>
            <a:pPr indent="-361950" lvl="0" marL="457200" rtl="0" algn="l">
              <a:lnSpc>
                <a:spcPct val="90000"/>
              </a:lnSpc>
              <a:spcBef>
                <a:spcPts val="800"/>
              </a:spcBef>
              <a:spcAft>
                <a:spcPts val="0"/>
              </a:spcAft>
              <a:buSzPct val="117647"/>
              <a:buNone/>
            </a:pPr>
            <a:r>
              <a:rPr b="1" lang="es-AR"/>
              <a:t>Row (flex-direction): </a:t>
            </a:r>
            <a:r>
              <a:rPr lang="es-AR"/>
              <a:t>esta propiedad nos va a permitir especificar si queremos que los flex items se dispongan en filas o columnas.</a:t>
            </a:r>
            <a:endParaRPr b="1"/>
          </a:p>
          <a:p>
            <a:pPr indent="-361950" lvl="0" marL="457200" rtl="0" algn="l">
              <a:lnSpc>
                <a:spcPct val="90000"/>
              </a:lnSpc>
              <a:spcBef>
                <a:spcPts val="800"/>
              </a:spcBef>
              <a:spcAft>
                <a:spcPts val="0"/>
              </a:spcAft>
              <a:buSzPct val="117647"/>
              <a:buNone/>
            </a:pPr>
            <a:r>
              <a:rPr b="1" lang="es-AR"/>
              <a:t>Row-reverse (flex-direction): </a:t>
            </a:r>
            <a:r>
              <a:rPr lang="es-AR"/>
              <a:t>con el valor row-reverse (fila inversa) los flex items se apilan en una fila de derecha a izquierda.</a:t>
            </a:r>
            <a:endParaRPr b="1"/>
          </a:p>
          <a:p>
            <a:pPr indent="-361950" lvl="0" marL="457200" rtl="0" algn="l">
              <a:lnSpc>
                <a:spcPct val="90000"/>
              </a:lnSpc>
              <a:spcBef>
                <a:spcPts val="800"/>
              </a:spcBef>
              <a:spcAft>
                <a:spcPts val="0"/>
              </a:spcAft>
              <a:buSzPct val="117647"/>
              <a:buNone/>
            </a:pPr>
            <a:r>
              <a:rPr b="1" lang="es-AR"/>
              <a:t>Column (flex-direction): </a:t>
            </a:r>
            <a:r>
              <a:rPr lang="es-AR"/>
              <a:t>con este valor, los flex items se apilan en una columna de arriba hacia abajo.</a:t>
            </a:r>
            <a:br>
              <a:rPr lang="es-AR"/>
            </a:br>
            <a:endParaRPr/>
          </a:p>
        </p:txBody>
      </p:sp>
      <p:sp>
        <p:nvSpPr>
          <p:cNvPr id="519" name="Google Shape;519;p124"/>
          <p:cNvSpPr txBox="1"/>
          <p:nvPr/>
        </p:nvSpPr>
        <p:spPr>
          <a:xfrm>
            <a:off x="4682067" y="1000841"/>
            <a:ext cx="4168742" cy="31854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s-AR" sz="1500" u="none" cap="none" strike="noStrike">
                <a:solidFill>
                  <a:schemeClr val="dk1"/>
                </a:solidFill>
                <a:latin typeface="Nunito"/>
                <a:ea typeface="Nunito"/>
                <a:cs typeface="Nunito"/>
                <a:sym typeface="Nunito"/>
              </a:rPr>
              <a:t>Column-reverse</a:t>
            </a:r>
            <a:r>
              <a:rPr b="0" i="0" lang="es-AR" sz="1500" u="none" cap="none" strike="noStrike">
                <a:solidFill>
                  <a:schemeClr val="dk1"/>
                </a:solidFill>
                <a:latin typeface="Nunito"/>
                <a:ea typeface="Nunito"/>
                <a:cs typeface="Nunito"/>
                <a:sym typeface="Nunito"/>
              </a:rPr>
              <a:t>: con este valor, los flex items se apilan en una columna de abajo hacia arriba.</a:t>
            </a:r>
            <a:endParaRPr/>
          </a:p>
          <a:p>
            <a:pPr indent="0" lvl="0" marL="0" marR="0" rtl="0" algn="l">
              <a:lnSpc>
                <a:spcPct val="100000"/>
              </a:lnSpc>
              <a:spcBef>
                <a:spcPts val="0"/>
              </a:spcBef>
              <a:spcAft>
                <a:spcPts val="0"/>
              </a:spcAft>
              <a:buNone/>
            </a:pPr>
            <a:r>
              <a:rPr b="1" i="0" lang="es-AR" sz="1500" u="none" cap="none" strike="noStrike">
                <a:solidFill>
                  <a:schemeClr val="dk1"/>
                </a:solidFill>
                <a:latin typeface="Nunito"/>
                <a:ea typeface="Nunito"/>
                <a:cs typeface="Nunito"/>
                <a:sym typeface="Nunito"/>
              </a:rPr>
              <a:t>Flex-wrap</a:t>
            </a:r>
            <a:r>
              <a:rPr b="0" i="0" lang="es-AR" sz="1500" u="none" cap="none" strike="noStrike">
                <a:solidFill>
                  <a:schemeClr val="dk1"/>
                </a:solidFill>
                <a:latin typeface="Nunito"/>
                <a:ea typeface="Nunito"/>
                <a:cs typeface="Nunito"/>
                <a:sym typeface="Nunito"/>
              </a:rPr>
              <a:t>: permite especificar si queremos que los ítems puedan saltar a una nueva línea, cuando el contenedor flexible se quede sin espacio.</a:t>
            </a:r>
            <a:endParaRPr/>
          </a:p>
          <a:p>
            <a:pPr indent="0" lvl="0" marL="0" marR="0" rtl="0" algn="l">
              <a:lnSpc>
                <a:spcPct val="100000"/>
              </a:lnSpc>
              <a:spcBef>
                <a:spcPts val="0"/>
              </a:spcBef>
              <a:spcAft>
                <a:spcPts val="0"/>
              </a:spcAft>
              <a:buNone/>
            </a:pPr>
            <a:r>
              <a:rPr b="1" i="0" lang="es-AR" sz="1500" u="none" cap="none" strike="noStrike">
                <a:solidFill>
                  <a:schemeClr val="dk1"/>
                </a:solidFill>
                <a:latin typeface="Nunito"/>
                <a:ea typeface="Nunito"/>
                <a:cs typeface="Nunito"/>
                <a:sym typeface="Nunito"/>
              </a:rPr>
              <a:t>Wrap</a:t>
            </a:r>
            <a:r>
              <a:rPr b="0" i="0" lang="es-AR" sz="1500" u="none" cap="none" strike="noStrike">
                <a:solidFill>
                  <a:schemeClr val="dk1"/>
                </a:solidFill>
                <a:latin typeface="Nunito"/>
                <a:ea typeface="Nunito"/>
                <a:cs typeface="Nunito"/>
                <a:sym typeface="Nunito"/>
              </a:rPr>
              <a:t> </a:t>
            </a:r>
            <a:r>
              <a:rPr b="1" i="0" lang="es-AR" sz="1500" u="none" cap="none" strike="noStrike">
                <a:solidFill>
                  <a:schemeClr val="dk1"/>
                </a:solidFill>
                <a:latin typeface="Nunito"/>
                <a:ea typeface="Nunito"/>
                <a:cs typeface="Nunito"/>
                <a:sym typeface="Nunito"/>
              </a:rPr>
              <a:t>(flex-wrap): </a:t>
            </a:r>
            <a:r>
              <a:rPr b="0" i="0" lang="es-AR" sz="1500" u="none" cap="none" strike="noStrike">
                <a:solidFill>
                  <a:schemeClr val="dk1"/>
                </a:solidFill>
                <a:latin typeface="Nunito"/>
                <a:ea typeface="Nunito"/>
                <a:cs typeface="Nunito"/>
                <a:sym typeface="Nunito"/>
              </a:rPr>
              <a:t>los flex items (hijos) pueden romper la línea del eje horizontal, si les es necesario para conservar las características de sus dimensiones. Esto es de izquierda a derecha, y de arriba a abajo.</a:t>
            </a:r>
            <a:endParaRPr/>
          </a:p>
          <a:p>
            <a:pPr indent="0" lvl="0" marL="0" marR="0" rtl="0" algn="l">
              <a:lnSpc>
                <a:spcPct val="100000"/>
              </a:lnSpc>
              <a:spcBef>
                <a:spcPts val="0"/>
              </a:spcBef>
              <a:spcAft>
                <a:spcPts val="0"/>
              </a:spcAft>
              <a:buNone/>
            </a:pPr>
            <a:r>
              <a:rPr b="1" i="0" lang="es-AR" sz="1500" u="none" cap="none" strike="noStrike">
                <a:solidFill>
                  <a:schemeClr val="dk1"/>
                </a:solidFill>
                <a:latin typeface="Nunito"/>
                <a:ea typeface="Nunito"/>
                <a:cs typeface="Nunito"/>
                <a:sym typeface="Nunito"/>
              </a:rPr>
              <a:t>Wrap-reverse (flex-wrap): </a:t>
            </a:r>
            <a:r>
              <a:rPr b="0" i="0" lang="es-AR" sz="1500" u="none" cap="none" strike="noStrike">
                <a:solidFill>
                  <a:schemeClr val="dk1"/>
                </a:solidFill>
                <a:latin typeface="Nunito"/>
                <a:ea typeface="Nunito"/>
                <a:cs typeface="Nunito"/>
                <a:sym typeface="Nunito"/>
              </a:rPr>
              <a:t>esta vez el orden es de izquierda a derecha, y de abajo a arriba.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1"/>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5" name="Google Shape;525;p31"/>
          <p:cNvSpPr/>
          <p:nvPr/>
        </p:nvSpPr>
        <p:spPr>
          <a:xfrm>
            <a:off x="2328333" y="577903"/>
            <a:ext cx="4572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¿Qué es Grids?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26" name="Google Shape;526;p31"/>
          <p:cNvSpPr/>
          <p:nvPr/>
        </p:nvSpPr>
        <p:spPr>
          <a:xfrm>
            <a:off x="643466" y="1479368"/>
            <a:ext cx="77724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 CSS Grid es el sistema de maquetación más potente que hay disponible. Se trata de un sistema en 2D que permite definir filas y columnas (a diferencia de Flexbox, el cual funciona en una única dimensión). </a:t>
            </a:r>
            <a:endParaRPr/>
          </a:p>
          <a:p>
            <a:pPr indent="0" lvl="0" marL="0" marR="0" rtl="0" algn="l">
              <a:lnSpc>
                <a:spcPct val="100000"/>
              </a:lnSpc>
              <a:spcBef>
                <a:spcPts val="0"/>
              </a:spcBef>
              <a:spcAft>
                <a:spcPts val="0"/>
              </a:spcAft>
              <a:buNone/>
            </a:pPr>
            <a:br>
              <a:rPr b="0" i="0" lang="es-AR" sz="1800" u="none" cap="none" strike="noStrike">
                <a:solidFill>
                  <a:schemeClr val="dk1"/>
                </a:solidFill>
                <a:latin typeface="Nunito"/>
                <a:ea typeface="Nunito"/>
                <a:cs typeface="Nunito"/>
                <a:sym typeface="Nunito"/>
              </a:rPr>
            </a:br>
            <a:r>
              <a:rPr b="0" i="0" lang="es-AR" sz="1800" u="none" cap="none" strike="noStrike">
                <a:solidFill>
                  <a:schemeClr val="dk1"/>
                </a:solidFill>
                <a:latin typeface="Nunito"/>
                <a:ea typeface="Nunito"/>
                <a:cs typeface="Nunito"/>
                <a:sym typeface="Nunito"/>
              </a:rPr>
              <a:t>👉El grid layout permite alinear elementos en columnas y filas. Sin embargo, son posibles más diseños con CSS grid que como lo eran con las tablas. </a:t>
            </a:r>
            <a:endParaRPr/>
          </a:p>
          <a:p>
            <a:pPr indent="0" lvl="0" marL="0" marR="0" rtl="0" algn="l">
              <a:lnSpc>
                <a:spcPct val="100000"/>
              </a:lnSpc>
              <a:spcBef>
                <a:spcPts val="0"/>
              </a:spcBef>
              <a:spcAft>
                <a:spcPts val="0"/>
              </a:spcAft>
              <a:buNone/>
            </a:pPr>
            <a:br>
              <a:rPr b="0" i="0" lang="es-AR" sz="1800" u="none" cap="none" strike="noStrike">
                <a:solidFill>
                  <a:schemeClr val="dk1"/>
                </a:solidFill>
                <a:latin typeface="Nunito"/>
                <a:ea typeface="Nunito"/>
                <a:cs typeface="Nunito"/>
                <a:sym typeface="Nunito"/>
              </a:rPr>
            </a:br>
            <a:r>
              <a:rPr b="0" i="0" lang="es-AR" sz="1800" u="none" cap="none" strike="noStrike">
                <a:solidFill>
                  <a:schemeClr val="dk1"/>
                </a:solidFill>
                <a:latin typeface="Nunito"/>
                <a:ea typeface="Nunito"/>
                <a:cs typeface="Nunito"/>
                <a:sym typeface="Nunito"/>
              </a:rPr>
              <a:t>👉Por ejemplo, los elementos secundarios de un contenedor de cuadrícula podrían posicionarse de manera que se solapen y se superpongan, similar a los elementos posicionados en CSS.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2"/>
          <p:cNvSpPr/>
          <p:nvPr/>
        </p:nvSpPr>
        <p:spPr>
          <a:xfrm>
            <a:off x="1204913" y="2630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2" name="Google Shape;532;p32"/>
          <p:cNvPicPr preferRelativeResize="0"/>
          <p:nvPr/>
        </p:nvPicPr>
        <p:blipFill rotWithShape="1">
          <a:blip r:embed="rId3">
            <a:alphaModFix/>
          </a:blip>
          <a:srcRect b="0" l="0" r="0" t="0"/>
          <a:stretch/>
        </p:blipFill>
        <p:spPr>
          <a:xfrm>
            <a:off x="2404533" y="213301"/>
            <a:ext cx="3848100" cy="2943225"/>
          </a:xfrm>
          <a:prstGeom prst="rect">
            <a:avLst/>
          </a:prstGeom>
          <a:noFill/>
          <a:ln>
            <a:noFill/>
          </a:ln>
        </p:spPr>
      </p:pic>
      <p:sp>
        <p:nvSpPr>
          <p:cNvPr id="533" name="Google Shape;533;p32"/>
          <p:cNvSpPr/>
          <p:nvPr/>
        </p:nvSpPr>
        <p:spPr>
          <a:xfrm>
            <a:off x="982134" y="3544842"/>
            <a:ext cx="762846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El CSS grid se puede utilizar para lograr muchos diseños diferentes. </a:t>
            </a:r>
            <a:r>
              <a:rPr b="1" i="0" lang="es-AR" sz="1400" u="none" cap="none" strike="noStrike">
                <a:solidFill>
                  <a:srgbClr val="000000"/>
                </a:solidFill>
                <a:latin typeface="Arial"/>
                <a:ea typeface="Arial"/>
                <a:cs typeface="Arial"/>
                <a:sym typeface="Arial"/>
              </a:rPr>
              <a:t>Se destaca por dividir una página en regiones principales, o definir la relación en términos de tamaño, posición y capas, entre partes de un control.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3"/>
          <p:cNvSpPr txBox="1"/>
          <p:nvPr/>
        </p:nvSpPr>
        <p:spPr>
          <a:xfrm>
            <a:off x="939750" y="222766"/>
            <a:ext cx="6829200" cy="692487"/>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3600" u="none" cap="none" strike="noStrike">
                <a:solidFill>
                  <a:srgbClr val="4089D7"/>
                </a:solidFill>
                <a:latin typeface="Nunito"/>
                <a:ea typeface="Nunito"/>
                <a:cs typeface="Nunito"/>
                <a:sym typeface="Nunito"/>
              </a:rPr>
              <a:t>¡Probalo!</a:t>
            </a:r>
            <a:endParaRPr b="1" i="0" sz="3600" u="none" cap="none" strike="noStrike">
              <a:solidFill>
                <a:srgbClr val="4089D7"/>
              </a:solidFill>
              <a:latin typeface="Nunito"/>
              <a:ea typeface="Nunito"/>
              <a:cs typeface="Nunito"/>
              <a:sym typeface="Nunito"/>
            </a:endParaRPr>
          </a:p>
        </p:txBody>
      </p:sp>
      <p:pic>
        <p:nvPicPr>
          <p:cNvPr id="217" name="Google Shape;217;p10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18" name="Google Shape;218;p10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19" name="Google Shape;219;p10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20" name="Google Shape;220;p103"/>
          <p:cNvSpPr/>
          <p:nvPr/>
        </p:nvSpPr>
        <p:spPr>
          <a:xfrm>
            <a:off x="640294" y="1103625"/>
            <a:ext cx="7923811"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Hacé que los div ocupen solo la mitad de la pantalla.</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Achicá la ventana del navegador y confirmá cómo se adapta a cada tamaño.</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i="0" lang="es-AR" sz="1600" u="none" cap="none" strike="noStrike">
                <a:solidFill>
                  <a:srgbClr val="FF0000"/>
                </a:solidFill>
                <a:latin typeface="Nunito"/>
                <a:ea typeface="Nunito"/>
                <a:cs typeface="Nunito"/>
                <a:sym typeface="Nunito"/>
              </a:rPr>
              <a:t>Importante:</a:t>
            </a:r>
            <a:r>
              <a:rPr b="0" i="0" lang="es-AR" sz="1600" u="none" cap="none" strike="noStrike">
                <a:solidFill>
                  <a:schemeClr val="dk1"/>
                </a:solidFill>
                <a:latin typeface="Nunito"/>
                <a:ea typeface="Nunito"/>
                <a:cs typeface="Nunito"/>
                <a:sym typeface="Nunito"/>
              </a:rPr>
              <a:t> usando este criterio podrás notar que miden solo 50% del elemento que los </a:t>
            </a:r>
            <a:r>
              <a:rPr b="0" i="0" lang="es-AR" sz="1600" u="sng" cap="none" strike="noStrike">
                <a:solidFill>
                  <a:schemeClr val="dk1"/>
                </a:solidFill>
                <a:latin typeface="Nunito"/>
                <a:ea typeface="Nunito"/>
                <a:cs typeface="Nunito"/>
                <a:sym typeface="Nunito"/>
              </a:rPr>
              <a:t>contiene</a:t>
            </a:r>
            <a:r>
              <a:rPr b="0" i="0" lang="es-AR" sz="1600" u="none" cap="none" strike="noStrike">
                <a:solidFill>
                  <a:schemeClr val="dk1"/>
                </a:solidFill>
                <a:latin typeface="Nunito"/>
                <a:ea typeface="Nunito"/>
                <a:cs typeface="Nunito"/>
                <a:sym typeface="Nunito"/>
              </a:rPr>
              <a:t>. En este caso, los div están contenidos dentro del &lt;body&gt; que ocupa toda la pantalla. Sin embargo, si estuvieran dentro de otro elemento, el ancho sería un 50% de ese elemento en particular.</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Por último, agregá un tercer div dentro de uno de los dos y mirá cuanto ocupa.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3"/>
          <p:cNvSpPr/>
          <p:nvPr/>
        </p:nvSpPr>
        <p:spPr>
          <a:xfrm>
            <a:off x="2036783" y="445128"/>
            <a:ext cx="4663456"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Implementar</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Grids</a:t>
            </a:r>
            <a:endParaRPr b="1" i="0" sz="4100" u="none" cap="none" strike="noStrike">
              <a:solidFill>
                <a:srgbClr val="4089D7"/>
              </a:solidFill>
              <a:latin typeface="Nunito"/>
              <a:ea typeface="Nunito"/>
              <a:cs typeface="Nunito"/>
              <a:sym typeface="Nunito"/>
            </a:endParaRPr>
          </a:p>
        </p:txBody>
      </p:sp>
      <p:sp>
        <p:nvSpPr>
          <p:cNvPr id="539" name="Google Shape;539;p33"/>
          <p:cNvSpPr/>
          <p:nvPr/>
        </p:nvSpPr>
        <p:spPr>
          <a:xfrm>
            <a:off x="1151467" y="1586178"/>
            <a:ext cx="6536266" cy="235449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¿Position? ¿Float? ¿Elementos de Bloque? ¿Elementos de líneas?</a:t>
            </a:r>
            <a:endParaRPr/>
          </a:p>
          <a:p>
            <a:pPr indent="0" lvl="0" marL="0" marR="0" rtl="0" algn="ctr">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¿Es suficiente crear un layout/estructuras para páginas web actuales?</a:t>
            </a:r>
            <a:endParaRPr/>
          </a:p>
          <a:p>
            <a:pPr indent="0" lvl="0" marL="0" marR="0" rtl="0" algn="ctr">
              <a:lnSpc>
                <a:spcPct val="100000"/>
              </a:lnSpc>
              <a:spcBef>
                <a:spcPts val="0"/>
              </a:spcBef>
              <a:spcAft>
                <a:spcPts val="0"/>
              </a:spcAft>
              <a:buNone/>
            </a:pPr>
            <a:br>
              <a:rPr b="0" i="0" lang="es-AR" sz="1700" u="none" cap="none" strike="noStrike">
                <a:solidFill>
                  <a:schemeClr val="dk1"/>
                </a:solidFill>
                <a:latin typeface="Nunito"/>
                <a:ea typeface="Nunito"/>
                <a:cs typeface="Nunito"/>
                <a:sym typeface="Nunito"/>
              </a:rPr>
            </a:br>
            <a:r>
              <a:rPr b="0" i="0" lang="es-AR" sz="1700" u="none" cap="none" strike="noStrike">
                <a:solidFill>
                  <a:schemeClr val="dk1"/>
                </a:solidFill>
                <a:latin typeface="Nunito"/>
                <a:ea typeface="Nunito"/>
                <a:cs typeface="Nunito"/>
                <a:sym typeface="Nunito"/>
              </a:rPr>
              <a:t>Y… ¿Flexbox?</a:t>
            </a:r>
            <a:endParaRPr/>
          </a:p>
          <a:p>
            <a:pPr indent="0" lvl="0" marL="0" marR="0" rtl="0" algn="ctr">
              <a:lnSpc>
                <a:spcPct val="100000"/>
              </a:lnSpc>
              <a:spcBef>
                <a:spcPts val="0"/>
              </a:spcBef>
              <a:spcAft>
                <a:spcPts val="0"/>
              </a:spcAft>
              <a:buNone/>
            </a:pPr>
            <a:br>
              <a:rPr b="0" i="0" lang="es-AR" sz="1700" u="none" cap="none" strike="noStrike">
                <a:solidFill>
                  <a:schemeClr val="dk1"/>
                </a:solidFill>
                <a:latin typeface="Nunito"/>
                <a:ea typeface="Nunito"/>
                <a:cs typeface="Nunito"/>
                <a:sym typeface="Nunito"/>
              </a:rPr>
            </a:br>
            <a:r>
              <a:rPr b="1" i="0" lang="es-AR" sz="1700" u="sng" cap="none" strike="noStrike">
                <a:solidFill>
                  <a:schemeClr val="dk1"/>
                </a:solidFill>
                <a:latin typeface="Nunito"/>
                <a:ea typeface="Nunito"/>
                <a:cs typeface="Nunito"/>
                <a:sym typeface="Nunito"/>
              </a:rPr>
              <a:t>¿Necesitaremos algo más potente para estructuras web?</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34"/>
          <p:cNvPicPr preferRelativeResize="0"/>
          <p:nvPr/>
        </p:nvPicPr>
        <p:blipFill rotWithShape="1">
          <a:blip r:embed="rId3">
            <a:alphaModFix/>
          </a:blip>
          <a:srcRect b="0" l="0" r="0" t="0"/>
          <a:stretch/>
        </p:blipFill>
        <p:spPr>
          <a:xfrm>
            <a:off x="662516" y="1707621"/>
            <a:ext cx="2182283" cy="1636712"/>
          </a:xfrm>
          <a:prstGeom prst="rect">
            <a:avLst/>
          </a:prstGeom>
          <a:noFill/>
          <a:ln>
            <a:noFill/>
          </a:ln>
        </p:spPr>
      </p:pic>
      <p:sp>
        <p:nvSpPr>
          <p:cNvPr id="545" name="Google Shape;545;p34"/>
          <p:cNvSpPr/>
          <p:nvPr/>
        </p:nvSpPr>
        <p:spPr>
          <a:xfrm>
            <a:off x="2036783" y="445128"/>
            <a:ext cx="4663456"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Implementar</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Grids</a:t>
            </a:r>
            <a:endParaRPr b="1" i="0" sz="4100" u="none" cap="none" strike="noStrike">
              <a:solidFill>
                <a:srgbClr val="4089D7"/>
              </a:solidFill>
              <a:latin typeface="Nunito"/>
              <a:ea typeface="Nunito"/>
              <a:cs typeface="Nunito"/>
              <a:sym typeface="Nunito"/>
            </a:endParaRPr>
          </a:p>
        </p:txBody>
      </p:sp>
      <p:sp>
        <p:nvSpPr>
          <p:cNvPr id="546" name="Google Shape;546;p34"/>
          <p:cNvSpPr/>
          <p:nvPr/>
        </p:nvSpPr>
        <p:spPr>
          <a:xfrm>
            <a:off x="3259667" y="1668151"/>
            <a:ext cx="5774266" cy="20928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Los complementos vistos anteriormente suelen ser insuficientes, o a veces un poco complejos para crear un layout/estructuras para páginas web actuales.</a:t>
            </a:r>
            <a:endParaRPr/>
          </a:p>
          <a:p>
            <a:pPr indent="0" lvl="0" marL="0" marR="0" rtl="0" algn="l">
              <a:lnSpc>
                <a:spcPct val="100000"/>
              </a:lnSpc>
              <a:spcBef>
                <a:spcPts val="0"/>
              </a:spcBef>
              <a:spcAft>
                <a:spcPts val="0"/>
              </a:spcAft>
              <a:buNone/>
            </a:pPr>
            <a:br>
              <a:rPr b="0" i="0" lang="es-AR" sz="1700" u="none" cap="none" strike="noStrike">
                <a:solidFill>
                  <a:schemeClr val="dk1"/>
                </a:solidFill>
                <a:latin typeface="Nunito"/>
                <a:ea typeface="Nunito"/>
                <a:cs typeface="Nunito"/>
                <a:sym typeface="Nunito"/>
              </a:rPr>
            </a:br>
            <a:r>
              <a:rPr b="0" i="0" lang="es-AR" sz="1700" u="none" cap="none" strike="noStrike">
                <a:solidFill>
                  <a:schemeClr val="dk1"/>
                </a:solidFill>
                <a:latin typeface="Nunito"/>
                <a:ea typeface="Nunito"/>
                <a:cs typeface="Nunito"/>
                <a:sym typeface="Nunito"/>
              </a:rPr>
              <a:t>Flexbox fue una gran mejora, pero está orientado a estructuras de una sola dimensión.</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47" name="Google Shape;547;p34"/>
          <p:cNvSpPr/>
          <p:nvPr/>
        </p:nvSpPr>
        <p:spPr>
          <a:xfrm>
            <a:off x="1354667" y="3677964"/>
            <a:ext cx="6756399" cy="8771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Muchos frameworks y librerías utilizan un sistema grid, donde definen una cuadrícula determinada, y cambiando los nombres de las clases de los elementos HTML es posible trabajar muchos atributos.</a:t>
            </a:r>
            <a:endParaRPr b="0" i="0" sz="1700" u="none" cap="none" strike="noStrike">
              <a:solidFill>
                <a:schemeClr val="dk1"/>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5"/>
          <p:cNvSpPr txBox="1"/>
          <p:nvPr>
            <p:ph type="ctrTitle"/>
          </p:nvPr>
        </p:nvSpPr>
        <p:spPr>
          <a:xfrm>
            <a:off x="1102268" y="464064"/>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AR"/>
            </a:br>
            <a:r>
              <a:rPr lang="es-AR"/>
              <a:t>¿Por qué Grids?</a:t>
            </a:r>
            <a:endParaRPr/>
          </a:p>
        </p:txBody>
      </p:sp>
      <p:sp>
        <p:nvSpPr>
          <p:cNvPr id="553" name="Google Shape;553;p35"/>
          <p:cNvSpPr txBox="1"/>
          <p:nvPr>
            <p:ph idx="1" type="subTitle"/>
          </p:nvPr>
        </p:nvSpPr>
        <p:spPr>
          <a:xfrm>
            <a:off x="1099752" y="1404526"/>
            <a:ext cx="6858000" cy="2372980"/>
          </a:xfrm>
          <a:prstGeom prst="rect">
            <a:avLst/>
          </a:prstGeom>
          <a:noFill/>
          <a:ln>
            <a:noFill/>
          </a:ln>
        </p:spPr>
        <p:txBody>
          <a:bodyPr anchorCtr="0" anchor="t" bIns="34275" lIns="68575" spcFirstLastPara="1" rIns="68575" wrap="square" tIns="34275">
            <a:normAutofit fontScale="85000" lnSpcReduction="20000"/>
          </a:bodyPr>
          <a:lstStyle/>
          <a:p>
            <a:pPr indent="-361950" lvl="0" marL="457200" rtl="0" algn="ctr">
              <a:lnSpc>
                <a:spcPct val="90000"/>
              </a:lnSpc>
              <a:spcBef>
                <a:spcPts val="800"/>
              </a:spcBef>
              <a:spcAft>
                <a:spcPts val="0"/>
              </a:spcAft>
              <a:buClr>
                <a:schemeClr val="dk1"/>
              </a:buClr>
              <a:buSzPct val="117647"/>
              <a:buNone/>
            </a:pPr>
            <a:r>
              <a:rPr b="1" lang="es-AR"/>
              <a:t>👉  Grid CSS </a:t>
            </a:r>
            <a:r>
              <a:rPr lang="es-AR"/>
              <a:t>surge de la necesidad de algo más potente, y toma las ventajas del sistema Flexbox, sumándole muchas mejoras y características que permiten crear muy rápido cuadrículas sencillas y potentes.</a:t>
            </a:r>
            <a:endParaRPr/>
          </a:p>
          <a:p>
            <a:pPr indent="-361950" lvl="0" marL="457200" rtl="0" algn="ctr">
              <a:lnSpc>
                <a:spcPct val="90000"/>
              </a:lnSpc>
              <a:spcBef>
                <a:spcPts val="800"/>
              </a:spcBef>
              <a:spcAft>
                <a:spcPts val="0"/>
              </a:spcAft>
              <a:buClr>
                <a:schemeClr val="dk1"/>
              </a:buClr>
              <a:buSzPct val="117647"/>
              <a:buNone/>
            </a:pPr>
            <a:br>
              <a:rPr lang="es-AR"/>
            </a:br>
            <a:br>
              <a:rPr lang="es-AR"/>
            </a:br>
            <a:r>
              <a:rPr b="1" lang="es-AR"/>
              <a:t>👉  Grid </a:t>
            </a:r>
            <a:r>
              <a:rPr lang="es-AR"/>
              <a:t>toma la filosofía y la base del sistema Flexbox. Esto no significa que lo reemplaza, sino que pueden convivir.</a:t>
            </a:r>
            <a:endParaRPr/>
          </a:p>
          <a:p>
            <a:pPr indent="-361950" lvl="0" marL="457200" rtl="0" algn="ctr">
              <a:lnSpc>
                <a:spcPct val="90000"/>
              </a:lnSpc>
              <a:spcBef>
                <a:spcPts val="800"/>
              </a:spcBef>
              <a:spcAft>
                <a:spcPts val="0"/>
              </a:spcAft>
              <a:buClr>
                <a:schemeClr val="dk1"/>
              </a:buClr>
              <a:buSzPct val="117647"/>
              <a:buNone/>
            </a:pPr>
            <a:br>
              <a:rPr lang="es-AR"/>
            </a:br>
            <a:br>
              <a:rPr b="1" lang="es-AR" u="sng"/>
            </a:br>
            <a:r>
              <a:rPr b="1" lang="es-AR" u="sng"/>
              <a:t>Está pensado para estructuras grandes y complejas.</a:t>
            </a:r>
            <a:br>
              <a:rPr lang="es-AR"/>
            </a:b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6"/>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59" name="Google Shape;559;p36"/>
          <p:cNvPicPr preferRelativeResize="0"/>
          <p:nvPr/>
        </p:nvPicPr>
        <p:blipFill rotWithShape="1">
          <a:blip r:embed="rId3">
            <a:alphaModFix/>
          </a:blip>
          <a:srcRect b="0" l="0" r="0" t="0"/>
          <a:stretch/>
        </p:blipFill>
        <p:spPr>
          <a:xfrm>
            <a:off x="557211" y="495301"/>
            <a:ext cx="8029575" cy="39624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7"/>
          <p:cNvSpPr/>
          <p:nvPr/>
        </p:nvSpPr>
        <p:spPr>
          <a:xfrm>
            <a:off x="1204913" y="2249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65" name="Google Shape;565;p37"/>
          <p:cNvPicPr preferRelativeResize="0"/>
          <p:nvPr/>
        </p:nvPicPr>
        <p:blipFill rotWithShape="1">
          <a:blip r:embed="rId3">
            <a:alphaModFix/>
          </a:blip>
          <a:srcRect b="0" l="0" r="0" t="0"/>
          <a:stretch/>
        </p:blipFill>
        <p:spPr>
          <a:xfrm>
            <a:off x="619125" y="647700"/>
            <a:ext cx="7905750" cy="3848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71" name="Google Shape;571;p38"/>
          <p:cNvPicPr preferRelativeResize="0"/>
          <p:nvPr/>
        </p:nvPicPr>
        <p:blipFill rotWithShape="1">
          <a:blip r:embed="rId3">
            <a:alphaModFix/>
          </a:blip>
          <a:srcRect b="0" l="0" r="0" t="0"/>
          <a:stretch/>
        </p:blipFill>
        <p:spPr>
          <a:xfrm>
            <a:off x="804863" y="604838"/>
            <a:ext cx="7534275" cy="3933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AR"/>
              <a:t>Propiedades del padre</a:t>
            </a:r>
            <a:br>
              <a:rPr lang="es-AR"/>
            </a:br>
            <a:br>
              <a:rPr lang="es-AR"/>
            </a:br>
            <a:endParaRPr/>
          </a:p>
        </p:txBody>
      </p:sp>
      <p:sp>
        <p:nvSpPr>
          <p:cNvPr id="577" name="Google Shape;577;p39"/>
          <p:cNvSpPr/>
          <p:nvPr/>
        </p:nvSpPr>
        <p:spPr>
          <a:xfrm>
            <a:off x="3228975" y="18430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8" name="Google Shape;578;p39"/>
          <p:cNvSpPr/>
          <p:nvPr/>
        </p:nvSpPr>
        <p:spPr>
          <a:xfrm>
            <a:off x="3228975" y="163830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9" name="Google Shape;579;p39"/>
          <p:cNvSpPr/>
          <p:nvPr/>
        </p:nvSpPr>
        <p:spPr>
          <a:xfrm>
            <a:off x="3181350"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0" name="Google Shape;580;p39"/>
          <p:cNvSpPr/>
          <p:nvPr/>
        </p:nvSpPr>
        <p:spPr>
          <a:xfrm>
            <a:off x="2805113"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1" name="Google Shape;581;p39"/>
          <p:cNvSpPr/>
          <p:nvPr/>
        </p:nvSpPr>
        <p:spPr>
          <a:xfrm>
            <a:off x="448733" y="1294477"/>
            <a:ext cx="7814733" cy="14003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Activamos la cuadrícula Grid utilizando, sobre el elemento contenedor, la propiedad display con el valor grid o inline-grid. El primero de ellos permite que aquella aparezca encima/debajo del contenido exterior (en bloque), mientras que el segundo permite que la cuadrícula se vea a la izquierda/derecha (en línea) del contenido exterior.</a:t>
            </a:r>
            <a:endParaRPr b="0" i="0" sz="1700" u="none" cap="none" strike="noStrike">
              <a:solidFill>
                <a:schemeClr val="dk1"/>
              </a:solidFill>
              <a:latin typeface="Nunito"/>
              <a:ea typeface="Nunito"/>
              <a:cs typeface="Nunito"/>
              <a:sym typeface="Nunito"/>
            </a:endParaRPr>
          </a:p>
        </p:txBody>
      </p:sp>
      <p:pic>
        <p:nvPicPr>
          <p:cNvPr id="582" name="Google Shape;582;p39"/>
          <p:cNvPicPr preferRelativeResize="0"/>
          <p:nvPr/>
        </p:nvPicPr>
        <p:blipFill rotWithShape="1">
          <a:blip r:embed="rId3">
            <a:alphaModFix/>
          </a:blip>
          <a:srcRect b="0" l="0" r="0" t="0"/>
          <a:stretch/>
        </p:blipFill>
        <p:spPr>
          <a:xfrm>
            <a:off x="1978289" y="2759718"/>
            <a:ext cx="5229754" cy="16143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0"/>
          <p:cNvSpPr txBox="1"/>
          <p:nvPr>
            <p:ph type="ctrTitle"/>
          </p:nvPr>
        </p:nvSpPr>
        <p:spPr>
          <a:xfrm>
            <a:off x="1098836" y="110206"/>
            <a:ext cx="6858000" cy="129182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Propiedades del padre</a:t>
            </a:r>
            <a:endParaRPr/>
          </a:p>
        </p:txBody>
      </p:sp>
      <p:sp>
        <p:nvSpPr>
          <p:cNvPr id="588" name="Google Shape;588;p40"/>
          <p:cNvSpPr/>
          <p:nvPr/>
        </p:nvSpPr>
        <p:spPr>
          <a:xfrm>
            <a:off x="592919" y="1656775"/>
            <a:ext cx="7408082"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En primer lugar, aplicas la propiedad “display: grid” al elemento padre.</a:t>
            </a:r>
            <a:endParaRPr/>
          </a:p>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Luego puedes usar lo siguiente para crear la estructura principal:</a:t>
            </a:r>
            <a:endParaRPr/>
          </a:p>
          <a:p>
            <a:pPr indent="0" lvl="0" marL="0" marR="0" rtl="0" algn="l">
              <a:lnSpc>
                <a:spcPct val="100000"/>
              </a:lnSpc>
              <a:spcBef>
                <a:spcPts val="0"/>
              </a:spcBef>
              <a:spcAft>
                <a:spcPts val="0"/>
              </a:spcAft>
              <a:buNone/>
            </a:pPr>
            <a:br>
              <a:rPr b="0" i="0" lang="es-AR" sz="1800" u="none" cap="none" strike="noStrike">
                <a:solidFill>
                  <a:srgbClr val="000000"/>
                </a:solidFill>
                <a:latin typeface="Arial"/>
                <a:ea typeface="Arial"/>
                <a:cs typeface="Arial"/>
                <a:sym typeface="Arial"/>
              </a:rPr>
            </a:br>
            <a:endParaRPr b="0" i="0" sz="1700" u="none" cap="none" strike="noStrike">
              <a:solidFill>
                <a:schemeClr val="dk1"/>
              </a:solidFill>
              <a:latin typeface="Nunito"/>
              <a:ea typeface="Nunito"/>
              <a:cs typeface="Nunito"/>
              <a:sym typeface="Nunito"/>
            </a:endParaRPr>
          </a:p>
        </p:txBody>
      </p:sp>
      <p:pic>
        <p:nvPicPr>
          <p:cNvPr id="589" name="Google Shape;589;p40"/>
          <p:cNvPicPr preferRelativeResize="0"/>
          <p:nvPr/>
        </p:nvPicPr>
        <p:blipFill rotWithShape="1">
          <a:blip r:embed="rId3">
            <a:alphaModFix/>
          </a:blip>
          <a:srcRect b="0" l="0" r="0" t="0"/>
          <a:stretch/>
        </p:blipFill>
        <p:spPr>
          <a:xfrm>
            <a:off x="1227919" y="2378965"/>
            <a:ext cx="6643234" cy="205756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1"/>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El objetivo</a:t>
            </a:r>
            <a:br>
              <a:rPr b="0" lang="es-AR"/>
            </a:br>
            <a:endParaRPr/>
          </a:p>
        </p:txBody>
      </p:sp>
      <p:sp>
        <p:nvSpPr>
          <p:cNvPr id="595" name="Google Shape;595;p41"/>
          <p:cNvSpPr txBox="1"/>
          <p:nvPr>
            <p:ph idx="1" type="subTitle"/>
          </p:nvPr>
        </p:nvSpPr>
        <p:spPr>
          <a:xfrm>
            <a:off x="1168400" y="1073665"/>
            <a:ext cx="6858000" cy="907535"/>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Este tipo de estructura no es posible con Flexbox, por eso podemos pensar en usar Grid.</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596" name="Google Shape;596;p41"/>
          <p:cNvPicPr preferRelativeResize="0"/>
          <p:nvPr/>
        </p:nvPicPr>
        <p:blipFill rotWithShape="1">
          <a:blip r:embed="rId3">
            <a:alphaModFix/>
          </a:blip>
          <a:srcRect b="0" l="0" r="0" t="0"/>
          <a:stretch/>
        </p:blipFill>
        <p:spPr>
          <a:xfrm>
            <a:off x="3049589" y="1889652"/>
            <a:ext cx="3292672" cy="250930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2"/>
          <p:cNvSpPr/>
          <p:nvPr/>
        </p:nvSpPr>
        <p:spPr>
          <a:xfrm>
            <a:off x="1227666" y="255085"/>
            <a:ext cx="7391401"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Filas y columnas explícitas</a:t>
            </a:r>
            <a:endParaRPr b="1" i="0" sz="4100" u="none" cap="none" strike="noStrike">
              <a:solidFill>
                <a:srgbClr val="4089D7"/>
              </a:solidFill>
              <a:latin typeface="Nunito"/>
              <a:ea typeface="Nunito"/>
              <a:cs typeface="Nunito"/>
              <a:sym typeface="Nunito"/>
            </a:endParaRPr>
          </a:p>
        </p:txBody>
      </p:sp>
      <p:sp>
        <p:nvSpPr>
          <p:cNvPr id="602" name="Google Shape;602;p42"/>
          <p:cNvSpPr/>
          <p:nvPr/>
        </p:nvSpPr>
        <p:spPr>
          <a:xfrm>
            <a:off x="872067" y="1194885"/>
            <a:ext cx="7196666"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Es posible crear cuadrículas con un tamaño definido. Para ello, sólo tienes que usar las propiedades CSS grid-template-columns y grid-template-rows, las cuales sirven para indicar las dimensiones de cada celda de la cuadrícula, diferenciando entre columnas y filas. </a:t>
            </a:r>
            <a:endParaRPr b="0" i="0" sz="1700" u="none" cap="none" strike="noStrike">
              <a:solidFill>
                <a:schemeClr val="dk1"/>
              </a:solidFill>
              <a:latin typeface="Nunito"/>
              <a:ea typeface="Nunito"/>
              <a:cs typeface="Nunito"/>
              <a:sym typeface="Nunito"/>
            </a:endParaRPr>
          </a:p>
        </p:txBody>
      </p:sp>
      <p:pic>
        <p:nvPicPr>
          <p:cNvPr id="603" name="Google Shape;603;p42"/>
          <p:cNvPicPr preferRelativeResize="0"/>
          <p:nvPr/>
        </p:nvPicPr>
        <p:blipFill rotWithShape="1">
          <a:blip r:embed="rId3">
            <a:alphaModFix/>
          </a:blip>
          <a:srcRect b="0" l="0" r="0" t="0"/>
          <a:stretch/>
        </p:blipFill>
        <p:spPr>
          <a:xfrm>
            <a:off x="872067" y="2420937"/>
            <a:ext cx="7258050" cy="202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4"/>
          <p:cNvSpPr txBox="1"/>
          <p:nvPr/>
        </p:nvSpPr>
        <p:spPr>
          <a:xfrm>
            <a:off x="939750" y="222766"/>
            <a:ext cx="6829200" cy="1800483"/>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3600" u="none" cap="none" strike="noStrike">
                <a:solidFill>
                  <a:srgbClr val="4089D7"/>
                </a:solidFill>
                <a:latin typeface="Nunito"/>
                <a:ea typeface="Nunito"/>
                <a:cs typeface="Nunito"/>
                <a:sym typeface="Nunito"/>
              </a:rPr>
              <a:t>Cómo centrar un elemento usando el valor auto</a:t>
            </a:r>
            <a:endParaRPr/>
          </a:p>
          <a:p>
            <a:pPr indent="0" lvl="0" marL="0" marR="0" rtl="0" algn="ctr">
              <a:lnSpc>
                <a:spcPct val="100000"/>
              </a:lnSpc>
              <a:spcBef>
                <a:spcPts val="0"/>
              </a:spcBef>
              <a:spcAft>
                <a:spcPts val="0"/>
              </a:spcAft>
              <a:buNone/>
            </a:pPr>
            <a:r>
              <a:t/>
            </a:r>
            <a:endParaRPr b="1" i="0" sz="3600" u="none" cap="none" strike="noStrike">
              <a:solidFill>
                <a:srgbClr val="4089D7"/>
              </a:solidFill>
              <a:latin typeface="Nunito"/>
              <a:ea typeface="Nunito"/>
              <a:cs typeface="Nunito"/>
              <a:sym typeface="Nunito"/>
            </a:endParaRPr>
          </a:p>
        </p:txBody>
      </p:sp>
      <p:pic>
        <p:nvPicPr>
          <p:cNvPr id="226" name="Google Shape;226;p10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27" name="Google Shape;227;p10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28" name="Google Shape;228;p10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29" name="Google Shape;229;p104"/>
          <p:cNvSpPr/>
          <p:nvPr/>
        </p:nvSpPr>
        <p:spPr>
          <a:xfrm>
            <a:off x="640293" y="1628558"/>
            <a:ext cx="7923811"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El valor auto hace que la caja deje el mismo espacio de margen de cada lado. Es decir que, eligiendo este valor, la caja quedará centrada.</a:t>
            </a:r>
            <a:endParaRPr/>
          </a:p>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Para ver cómo se modifica el posicionamiento de un elemento, seguí estos pasos. Antes de avanzar al siguiente, mirá su posicionamiento usando el Inspector de Chrome.</a:t>
            </a:r>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Nunito"/>
              <a:ea typeface="Nunito"/>
              <a:cs typeface="Nunito"/>
              <a:sym typeface="Nunito"/>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s-AR" sz="1600" u="none" cap="none" strike="noStrike">
                <a:solidFill>
                  <a:schemeClr val="dk1"/>
                </a:solidFill>
                <a:latin typeface="Nunito"/>
                <a:ea typeface="Nunito"/>
                <a:cs typeface="Nunito"/>
                <a:sym typeface="Nunito"/>
              </a:rPr>
              <a:t>Cambiá el valor de margin por margin: 10px 30px 50px 80px;.</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s-AR" sz="1600" u="none" cap="none" strike="noStrike">
                <a:solidFill>
                  <a:schemeClr val="dk1"/>
                </a:solidFill>
                <a:latin typeface="Nunito"/>
                <a:ea typeface="Nunito"/>
                <a:cs typeface="Nunito"/>
                <a:sym typeface="Nunito"/>
              </a:rPr>
              <a:t>Luego, cambialo por margin: 0px 100px;.</a:t>
            </a:r>
            <a:endParaRPr/>
          </a:p>
          <a:p>
            <a:pPr indent="-342900" lvl="0" marL="342900" marR="0" rtl="0" algn="l">
              <a:lnSpc>
                <a:spcPct val="100000"/>
              </a:lnSpc>
              <a:spcBef>
                <a:spcPts val="0"/>
              </a:spcBef>
              <a:spcAft>
                <a:spcPts val="0"/>
              </a:spcAft>
              <a:buClr>
                <a:srgbClr val="000000"/>
              </a:buClr>
              <a:buSzPts val="1600"/>
              <a:buFont typeface="Arial"/>
              <a:buAutoNum type="arabicPeriod"/>
            </a:pPr>
            <a:r>
              <a:rPr b="0" i="0" lang="es-AR" sz="1600" u="none" cap="none" strike="noStrike">
                <a:solidFill>
                  <a:schemeClr val="dk1"/>
                </a:solidFill>
                <a:latin typeface="Nunito"/>
                <a:ea typeface="Nunito"/>
                <a:cs typeface="Nunito"/>
                <a:sym typeface="Nunito"/>
              </a:rPr>
              <a:t>Por último, dale un margin: 0px auto;. Así, tendrá 0px para arriba y abajo, y auto para la derecha y para la izquierda. Es decir, dejará el mismo espacio en cada costado.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3"/>
          <p:cNvSpPr txBox="1"/>
          <p:nvPr>
            <p:ph type="ctrTitle"/>
          </p:nvPr>
        </p:nvSpPr>
        <p:spPr>
          <a:xfrm>
            <a:off x="1126524" y="378940"/>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Filas y columnas explícitas</a:t>
            </a:r>
            <a:endParaRPr/>
          </a:p>
        </p:txBody>
      </p:sp>
      <p:sp>
        <p:nvSpPr>
          <p:cNvPr id="609" name="Google Shape;609;p43"/>
          <p:cNvSpPr txBox="1"/>
          <p:nvPr>
            <p:ph idx="1" type="subTitle"/>
          </p:nvPr>
        </p:nvSpPr>
        <p:spPr>
          <a:xfrm>
            <a:off x="355600" y="1499287"/>
            <a:ext cx="7645400" cy="144711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Veamos la forma más simple de crear una grilla, especificando cuántas columnas y filas queremos. </a:t>
            </a:r>
            <a:br>
              <a:rPr lang="es-AR"/>
            </a:br>
            <a:endParaRPr/>
          </a:p>
        </p:txBody>
      </p:sp>
      <p:pic>
        <p:nvPicPr>
          <p:cNvPr id="610" name="Google Shape;610;p43"/>
          <p:cNvPicPr preferRelativeResize="0"/>
          <p:nvPr/>
        </p:nvPicPr>
        <p:blipFill rotWithShape="1">
          <a:blip r:embed="rId3">
            <a:alphaModFix/>
          </a:blip>
          <a:srcRect b="0" l="0" r="0" t="0"/>
          <a:stretch/>
        </p:blipFill>
        <p:spPr>
          <a:xfrm>
            <a:off x="938212" y="2180166"/>
            <a:ext cx="7419975" cy="2133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4"/>
          <p:cNvSpPr/>
          <p:nvPr/>
        </p:nvSpPr>
        <p:spPr>
          <a:xfrm>
            <a:off x="491066" y="407485"/>
            <a:ext cx="7730065"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Filas y columnas explícitas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3.googleusercontent.com/G5UBK4YDEZF63TeyaSwy-64ZxELe3aTet_uYHH1gwwB-oXC9qKyMKAbGYjk-VFLCTOLyL3jF3TKNzsmZlN-J858TmfxtVSPi4jxjt-Z257bflpyb2QoUZZiEg87LXHWdqgVfGhTO7Ue9oWlDYlh8nMfJwgMnYupiS4nZVz3p0Q42RyGYrjv-GQ" id="616" name="Google Shape;616;p44"/>
          <p:cNvPicPr preferRelativeResize="0"/>
          <p:nvPr/>
        </p:nvPicPr>
        <p:blipFill rotWithShape="1">
          <a:blip r:embed="rId3">
            <a:alphaModFix/>
          </a:blip>
          <a:srcRect b="0" l="0" r="0" t="0"/>
          <a:stretch/>
        </p:blipFill>
        <p:spPr>
          <a:xfrm>
            <a:off x="1113806" y="1561647"/>
            <a:ext cx="6328394" cy="266624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6"/>
          <p:cNvSpPr txBox="1"/>
          <p:nvPr>
            <p:ph type="ctrTitle"/>
          </p:nvPr>
        </p:nvSpPr>
        <p:spPr>
          <a:xfrm>
            <a:off x="659026" y="461318"/>
            <a:ext cx="7465541"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Filas y columnas explícitas</a:t>
            </a:r>
            <a:endParaRPr/>
          </a:p>
        </p:txBody>
      </p:sp>
      <p:sp>
        <p:nvSpPr>
          <p:cNvPr id="622" name="Google Shape;622;p46"/>
          <p:cNvSpPr txBox="1"/>
          <p:nvPr>
            <p:ph idx="1" type="subTitle"/>
          </p:nvPr>
        </p:nvSpPr>
        <p:spPr>
          <a:xfrm>
            <a:off x="1436130" y="1352812"/>
            <a:ext cx="5438803" cy="1738666"/>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Unidad creada para ser usada en grid ( fr (fraction) )</a:t>
            </a:r>
            <a:endParaRPr/>
          </a:p>
          <a:p>
            <a:pPr indent="-361950" lvl="0" marL="457200" rtl="0" algn="ctr">
              <a:lnSpc>
                <a:spcPct val="90000"/>
              </a:lnSpc>
              <a:spcBef>
                <a:spcPts val="800"/>
              </a:spcBef>
              <a:spcAft>
                <a:spcPts val="0"/>
              </a:spcAft>
              <a:buClr>
                <a:schemeClr val="dk1"/>
              </a:buClr>
              <a:buSzPts val="1800"/>
              <a:buNone/>
            </a:pPr>
            <a:br>
              <a:rPr lang="es-AR"/>
            </a:br>
            <a:r>
              <a:rPr lang="es-AR"/>
              <a:t> </a:t>
            </a:r>
            <a:br>
              <a:rPr lang="es-AR"/>
            </a:br>
            <a:endParaRPr/>
          </a:p>
        </p:txBody>
      </p:sp>
      <p:sp>
        <p:nvSpPr>
          <p:cNvPr id="623" name="Google Shape;623;p46"/>
          <p:cNvSpPr/>
          <p:nvPr/>
        </p:nvSpPr>
        <p:spPr>
          <a:xfrm>
            <a:off x="809367" y="3876129"/>
            <a:ext cx="752526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Nota: también es posible utilizar otras unidades y combinarlas, como porcentajes o la palabra clave auto (que obtiene el tamaño restante).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624" name="Google Shape;624;p46"/>
          <p:cNvPicPr preferRelativeResize="0"/>
          <p:nvPr/>
        </p:nvPicPr>
        <p:blipFill rotWithShape="1">
          <a:blip r:embed="rId3">
            <a:alphaModFix/>
          </a:blip>
          <a:srcRect b="0" l="0" r="0" t="0"/>
          <a:stretch/>
        </p:blipFill>
        <p:spPr>
          <a:xfrm>
            <a:off x="1790700" y="2085975"/>
            <a:ext cx="5562600" cy="1428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5"/>
          <p:cNvSpPr txBox="1"/>
          <p:nvPr>
            <p:ph type="ctrTitle"/>
          </p:nvPr>
        </p:nvSpPr>
        <p:spPr>
          <a:xfrm>
            <a:off x="752159" y="435918"/>
            <a:ext cx="7465541"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Filas y columnas explícitas</a:t>
            </a:r>
            <a:endParaRPr/>
          </a:p>
        </p:txBody>
      </p:sp>
      <p:sp>
        <p:nvSpPr>
          <p:cNvPr id="630" name="Google Shape;630;p125"/>
          <p:cNvSpPr txBox="1"/>
          <p:nvPr>
            <p:ph idx="1" type="subTitle"/>
          </p:nvPr>
        </p:nvSpPr>
        <p:spPr>
          <a:xfrm>
            <a:off x="59267" y="1623745"/>
            <a:ext cx="8703733" cy="1254922"/>
          </a:xfrm>
          <a:prstGeom prst="rect">
            <a:avLst/>
          </a:prstGeom>
          <a:noFill/>
          <a:ln>
            <a:noFill/>
          </a:ln>
        </p:spPr>
        <p:txBody>
          <a:bodyPr anchorCtr="0" anchor="t" bIns="34275" lIns="68575" spcFirstLastPara="1" rIns="68575" wrap="square" tIns="34275">
            <a:normAutofit fontScale="92500"/>
          </a:bodyPr>
          <a:lstStyle/>
          <a:p>
            <a:pPr indent="-361950" lvl="0" marL="457200" rtl="0" algn="ctr">
              <a:lnSpc>
                <a:spcPct val="90000"/>
              </a:lnSpc>
              <a:spcBef>
                <a:spcPts val="800"/>
              </a:spcBef>
              <a:spcAft>
                <a:spcPts val="0"/>
              </a:spcAft>
              <a:buClr>
                <a:schemeClr val="dk1"/>
              </a:buClr>
              <a:buSzPct val="108108"/>
              <a:buNone/>
            </a:pPr>
            <a:r>
              <a:rPr lang="es-AR"/>
              <a:t>Cuadrícula de 2x2, donde el tamaño de ancho de la cuadrícula se divide en dos columnas (una el doble de tamaño que la siguiente), y el tamaño de alto de la cuadrícula se divide en dos filas, donde la primera ocupará el triple (3 fr) que la segunda (1 fr):</a:t>
            </a:r>
            <a:br>
              <a:rPr lang="es-AR"/>
            </a:br>
            <a:endParaRPr/>
          </a:p>
        </p:txBody>
      </p:sp>
      <p:pic>
        <p:nvPicPr>
          <p:cNvPr descr="https://lh5.googleusercontent.com/0LURD6JFgyH-cURauUbbwNue6URGgd4FeW7tNc4UmnQgu0v0qHpGsNWyLuxKWEqlbKXS5UGffYL9gtO8DIKF1C70ckHRdQwR-6e5mCTn1mujDQw4gIGN-CATaUwfUL--ZLznrd2zShLivUosgxJvfrn6ahwH1qNym1W68K7v2eqoAxwbskCY2g" id="631" name="Google Shape;631;p125"/>
          <p:cNvPicPr preferRelativeResize="0"/>
          <p:nvPr/>
        </p:nvPicPr>
        <p:blipFill rotWithShape="1">
          <a:blip r:embed="rId3">
            <a:alphaModFix/>
          </a:blip>
          <a:srcRect b="0" l="0" r="0" t="0"/>
          <a:stretch/>
        </p:blipFill>
        <p:spPr>
          <a:xfrm>
            <a:off x="1109132" y="2536296"/>
            <a:ext cx="6607175" cy="180115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7"/>
          <p:cNvSpPr/>
          <p:nvPr/>
        </p:nvSpPr>
        <p:spPr>
          <a:xfrm>
            <a:off x="1295401" y="1618218"/>
            <a:ext cx="611293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Si necesitas hacer muchas columnas y filas iguales, puedes usar lo siguiente:</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637" name="Google Shape;637;p47"/>
          <p:cNvSpPr txBox="1"/>
          <p:nvPr>
            <p:ph type="ctrTitle"/>
          </p:nvPr>
        </p:nvSpPr>
        <p:spPr>
          <a:xfrm>
            <a:off x="752159" y="435918"/>
            <a:ext cx="7465541"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Filas y columnas explícitas</a:t>
            </a:r>
            <a:endParaRPr/>
          </a:p>
        </p:txBody>
      </p:sp>
      <p:pic>
        <p:nvPicPr>
          <p:cNvPr id="638" name="Google Shape;638;p47"/>
          <p:cNvPicPr preferRelativeResize="0"/>
          <p:nvPr/>
        </p:nvPicPr>
        <p:blipFill rotWithShape="1">
          <a:blip r:embed="rId3">
            <a:alphaModFix/>
          </a:blip>
          <a:srcRect b="0" l="0" r="0" t="0"/>
          <a:stretch/>
        </p:blipFill>
        <p:spPr>
          <a:xfrm>
            <a:off x="1622425" y="2279997"/>
            <a:ext cx="6268508" cy="186655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8"/>
          <p:cNvSpPr/>
          <p:nvPr/>
        </p:nvSpPr>
        <p:spPr>
          <a:xfrm>
            <a:off x="1388532" y="1556607"/>
            <a:ext cx="6036733"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Deberíamos</a:t>
            </a:r>
            <a:r>
              <a:rPr b="0" i="0" lang="es-AR" sz="1400" u="none" cap="none" strike="noStrike">
                <a:solidFill>
                  <a:srgbClr val="000000"/>
                </a:solidFill>
                <a:latin typeface="Arial"/>
                <a:ea typeface="Arial"/>
                <a:cs typeface="Arial"/>
                <a:sym typeface="Arial"/>
              </a:rPr>
              <a:t> </a:t>
            </a:r>
            <a:r>
              <a:rPr b="0" i="0" lang="es-AR" sz="1700" u="none" cap="none" strike="noStrike">
                <a:solidFill>
                  <a:schemeClr val="dk1"/>
                </a:solidFill>
                <a:latin typeface="Nunito"/>
                <a:ea typeface="Nunito"/>
                <a:cs typeface="Nunito"/>
                <a:sym typeface="Nunito"/>
              </a:rPr>
              <a:t>hacer los divs necesarios, pero la grilla está lista para acomodar a sus ítems.</a:t>
            </a:r>
            <a:endParaRPr b="0" i="0" sz="1700" u="none" cap="none" strike="noStrike">
              <a:solidFill>
                <a:schemeClr val="dk1"/>
              </a:solidFill>
              <a:latin typeface="Nunito"/>
              <a:ea typeface="Nunito"/>
              <a:cs typeface="Nunito"/>
              <a:sym typeface="Nunito"/>
            </a:endParaRPr>
          </a:p>
        </p:txBody>
      </p:sp>
      <p:sp>
        <p:nvSpPr>
          <p:cNvPr id="644" name="Google Shape;644;p48"/>
          <p:cNvSpPr txBox="1"/>
          <p:nvPr>
            <p:ph type="ctrTitle"/>
          </p:nvPr>
        </p:nvSpPr>
        <p:spPr>
          <a:xfrm>
            <a:off x="752159" y="435918"/>
            <a:ext cx="7465541" cy="9601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Filas y columnas explícitas</a:t>
            </a:r>
            <a:endParaRPr/>
          </a:p>
        </p:txBody>
      </p:sp>
      <p:pic>
        <p:nvPicPr>
          <p:cNvPr id="645" name="Google Shape;645;p48"/>
          <p:cNvPicPr preferRelativeResize="0"/>
          <p:nvPr/>
        </p:nvPicPr>
        <p:blipFill rotWithShape="1">
          <a:blip r:embed="rId3">
            <a:alphaModFix/>
          </a:blip>
          <a:srcRect b="0" l="0" r="0" t="0"/>
          <a:stretch/>
        </p:blipFill>
        <p:spPr>
          <a:xfrm>
            <a:off x="2328331" y="2172160"/>
            <a:ext cx="4580467" cy="220275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ctrTitle"/>
          </p:nvPr>
        </p:nvSpPr>
        <p:spPr>
          <a:xfrm>
            <a:off x="1109133" y="380999"/>
            <a:ext cx="6858000" cy="592005"/>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Grid por áreas</a:t>
            </a:r>
            <a:endParaRPr/>
          </a:p>
        </p:txBody>
      </p:sp>
      <p:sp>
        <p:nvSpPr>
          <p:cNvPr id="651" name="Google Shape;651;p49"/>
          <p:cNvSpPr txBox="1"/>
          <p:nvPr>
            <p:ph idx="1" type="subTitle"/>
          </p:nvPr>
        </p:nvSpPr>
        <p:spPr>
          <a:xfrm>
            <a:off x="1143000" y="1278467"/>
            <a:ext cx="6858000" cy="2664762"/>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rtl="0" algn="ctr">
              <a:lnSpc>
                <a:spcPct val="90000"/>
              </a:lnSpc>
              <a:spcBef>
                <a:spcPts val="800"/>
              </a:spcBef>
              <a:spcAft>
                <a:spcPts val="0"/>
              </a:spcAft>
              <a:buClr>
                <a:schemeClr val="dk1"/>
              </a:buClr>
              <a:buSzPct val="117647"/>
              <a:buNone/>
            </a:pPr>
            <a:r>
              <a:rPr b="1" lang="es-AR"/>
              <a:t>👉  Ahora veremos otra forma de crear grillas, de una forma más flexible.</a:t>
            </a:r>
            <a:endParaRPr/>
          </a:p>
          <a:p>
            <a:pPr indent="-361950" lvl="0" marL="457200" rtl="0" algn="ctr">
              <a:lnSpc>
                <a:spcPct val="90000"/>
              </a:lnSpc>
              <a:spcBef>
                <a:spcPts val="800"/>
              </a:spcBef>
              <a:spcAft>
                <a:spcPts val="0"/>
              </a:spcAft>
              <a:buClr>
                <a:schemeClr val="dk1"/>
              </a:buClr>
              <a:buSzPct val="117647"/>
              <a:buNone/>
            </a:pPr>
            <a:br>
              <a:rPr lang="es-AR"/>
            </a:br>
            <a:r>
              <a:rPr lang="es-AR"/>
              <a:t>👉 Es posible indicar el nombre y la posición concreta de cada área de la cuadrícula. Utiliza la propiedad grid-template-areas, donde debes especificar el orden de las áreas. Luego, en cada ítem hijo, usas la propiedad grid-area para indicar el nombre del área en cuestión.</a:t>
            </a:r>
            <a:endParaRPr/>
          </a:p>
          <a:p>
            <a:pPr indent="-361950" lvl="0" marL="457200" rtl="0" algn="ctr">
              <a:lnSpc>
                <a:spcPct val="90000"/>
              </a:lnSpc>
              <a:spcBef>
                <a:spcPts val="800"/>
              </a:spcBef>
              <a:spcAft>
                <a:spcPts val="0"/>
              </a:spcAft>
              <a:buClr>
                <a:schemeClr val="dk1"/>
              </a:buClr>
              <a:buSzPct val="117647"/>
              <a:buNone/>
            </a:pPr>
            <a:br>
              <a:rPr lang="es-AR"/>
            </a:br>
            <a:r>
              <a:rPr b="1" lang="es-AR"/>
              <a:t>👉   De esta forma, es muy sencillo crear una cuadrícula altamente personalizada en apenas unas cuantas líneas de CSS.</a:t>
            </a:r>
            <a:endParaRPr/>
          </a:p>
          <a:p>
            <a:pPr indent="-361950" lvl="0" marL="457200" rtl="0" algn="ctr">
              <a:lnSpc>
                <a:spcPct val="90000"/>
              </a:lnSpc>
              <a:spcBef>
                <a:spcPts val="800"/>
              </a:spcBef>
              <a:spcAft>
                <a:spcPts val="0"/>
              </a:spcAft>
              <a:buClr>
                <a:schemeClr val="dk1"/>
              </a:buClr>
              <a:buSzPct val="117647"/>
              <a:buNone/>
            </a:pPr>
            <a:br>
              <a:rPr lang="es-AR"/>
            </a:b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57" name="Google Shape;657;p50"/>
          <p:cNvPicPr preferRelativeResize="0"/>
          <p:nvPr/>
        </p:nvPicPr>
        <p:blipFill rotWithShape="1">
          <a:blip r:embed="rId3">
            <a:alphaModFix/>
          </a:blip>
          <a:srcRect b="0" l="0" r="0" t="0"/>
          <a:stretch/>
        </p:blipFill>
        <p:spPr>
          <a:xfrm>
            <a:off x="447675" y="500063"/>
            <a:ext cx="8248650" cy="4143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51"/>
          <p:cNvPicPr preferRelativeResize="0"/>
          <p:nvPr/>
        </p:nvPicPr>
        <p:blipFill rotWithShape="1">
          <a:blip r:embed="rId3">
            <a:alphaModFix/>
          </a:blip>
          <a:srcRect b="0" l="0" r="0" t="0"/>
          <a:stretch/>
        </p:blipFill>
        <p:spPr>
          <a:xfrm>
            <a:off x="590550" y="533400"/>
            <a:ext cx="7962900" cy="4076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52"/>
          <p:cNvPicPr preferRelativeResize="0"/>
          <p:nvPr/>
        </p:nvPicPr>
        <p:blipFill rotWithShape="1">
          <a:blip r:embed="rId3">
            <a:alphaModFix/>
          </a:blip>
          <a:srcRect b="0" l="0" r="0" t="0"/>
          <a:stretch/>
        </p:blipFill>
        <p:spPr>
          <a:xfrm>
            <a:off x="726546" y="358246"/>
            <a:ext cx="8029575" cy="410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05"/>
          <p:cNvSpPr txBox="1"/>
          <p:nvPr/>
        </p:nvSpPr>
        <p:spPr>
          <a:xfrm>
            <a:off x="939750" y="222766"/>
            <a:ext cx="6829200" cy="1246485"/>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3600" u="none" cap="none" strike="noStrike">
                <a:solidFill>
                  <a:srgbClr val="4089D7"/>
                </a:solidFill>
                <a:latin typeface="Nunito"/>
                <a:ea typeface="Nunito"/>
                <a:cs typeface="Nunito"/>
                <a:sym typeface="Nunito"/>
              </a:rPr>
              <a:t> La Propiedad Position</a:t>
            </a:r>
            <a:endParaRPr/>
          </a:p>
          <a:p>
            <a:pPr indent="0" lvl="0" marL="0" marR="0" rtl="0" algn="ctr">
              <a:lnSpc>
                <a:spcPct val="100000"/>
              </a:lnSpc>
              <a:spcBef>
                <a:spcPts val="0"/>
              </a:spcBef>
              <a:spcAft>
                <a:spcPts val="0"/>
              </a:spcAft>
              <a:buNone/>
            </a:pPr>
            <a:r>
              <a:t/>
            </a:r>
            <a:endParaRPr b="1" i="0" sz="3600" u="none" cap="none" strike="noStrike">
              <a:solidFill>
                <a:srgbClr val="4089D7"/>
              </a:solidFill>
              <a:latin typeface="Nunito"/>
              <a:ea typeface="Nunito"/>
              <a:cs typeface="Nunito"/>
              <a:sym typeface="Nunito"/>
            </a:endParaRPr>
          </a:p>
        </p:txBody>
      </p:sp>
      <p:pic>
        <p:nvPicPr>
          <p:cNvPr id="235" name="Google Shape;235;p10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36" name="Google Shape;236;p10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37" name="Google Shape;237;p10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38" name="Google Shape;238;p105"/>
          <p:cNvSpPr/>
          <p:nvPr/>
        </p:nvSpPr>
        <p:spPr>
          <a:xfrm>
            <a:off x="640293" y="1053752"/>
            <a:ext cx="79238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600" u="none" cap="none" strike="noStrike">
                <a:solidFill>
                  <a:schemeClr val="dk1"/>
                </a:solidFill>
                <a:latin typeface="Nunito"/>
                <a:ea typeface="Nunito"/>
                <a:cs typeface="Nunito"/>
                <a:sym typeface="Nunito"/>
              </a:rPr>
              <a:t>Hasta ahora, usamos los elementos HTML según su posicionamiento por default. Es decir, si son de tipo block, se ubicarán uno debajo del otro y, si son de tipo inline, se posicionarán de izquierda a derecha.</a:t>
            </a:r>
            <a:endParaRPr/>
          </a:p>
        </p:txBody>
      </p:sp>
      <p:sp>
        <p:nvSpPr>
          <p:cNvPr id="239" name="Google Shape;239;p105"/>
          <p:cNvSpPr/>
          <p:nvPr/>
        </p:nvSpPr>
        <p:spPr>
          <a:xfrm>
            <a:off x="658182" y="1906831"/>
            <a:ext cx="7923811"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rgbClr val="171616"/>
                </a:solidFill>
                <a:latin typeface="Nunito"/>
                <a:ea typeface="Nunito"/>
                <a:cs typeface="Nunito"/>
                <a:sym typeface="Nunito"/>
              </a:rPr>
              <a:t>Valores de la propiedad Position</a:t>
            </a:r>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Hay 4 valores posibles para la propiedad Position:</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rgbClr val="171616"/>
                </a:solidFill>
                <a:latin typeface="Nunito"/>
                <a:ea typeface="Nunito"/>
                <a:cs typeface="Nunito"/>
                <a:sym typeface="Nunito"/>
              </a:rPr>
              <a:t>Static</a:t>
            </a:r>
            <a:r>
              <a:rPr b="0" i="0" lang="es-AR" sz="1400" u="none" cap="none" strike="noStrike">
                <a:solidFill>
                  <a:schemeClr val="dk1"/>
                </a:solidFill>
                <a:latin typeface="Nunito"/>
                <a:ea typeface="Nunito"/>
                <a:cs typeface="Nunito"/>
                <a:sym typeface="Nunito"/>
              </a:rPr>
              <a:t>: es el valor por default de todos los elementos HTML. Técnicamente, si un elemento tiene position: static no estaría posicionado ya que ocupará su posición por defecto.</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rgbClr val="171616"/>
                </a:solidFill>
                <a:latin typeface="Nunito"/>
                <a:ea typeface="Nunito"/>
                <a:cs typeface="Nunito"/>
                <a:sym typeface="Nunito"/>
              </a:rPr>
              <a:t>Relative</a:t>
            </a:r>
            <a:r>
              <a:rPr b="0" i="0" lang="es-AR" sz="1400" u="none" cap="none" strike="noStrike">
                <a:solidFill>
                  <a:schemeClr val="dk1"/>
                </a:solidFill>
                <a:latin typeface="Nunito"/>
                <a:ea typeface="Nunito"/>
                <a:cs typeface="Nunito"/>
                <a:sym typeface="Nunito"/>
              </a:rPr>
              <a:t>: La propiedad position: relative nos permite mover el elemento en relación a su ubicación dada por default.</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Este valor va acompañado de las propiedades left o right que indican cuánto queremos moverlo hacia los costados y top o bottom para moverlo hacia arriba o hacia abajo.</a:t>
            </a:r>
            <a:endParaRPr/>
          </a:p>
          <a:p>
            <a:pPr indent="-285750" lvl="1"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rgbClr val="000000"/>
                </a:solidFill>
                <a:latin typeface="Arial"/>
                <a:ea typeface="Arial"/>
                <a:cs typeface="Arial"/>
                <a:sym typeface="Arial"/>
              </a:rPr>
              <a:t>Fixed:</a:t>
            </a:r>
            <a:r>
              <a:rPr b="0" i="0" lang="es-AR" sz="1400" u="none" cap="none" strike="noStrike">
                <a:solidFill>
                  <a:srgbClr val="000000"/>
                </a:solidFill>
                <a:latin typeface="Arial"/>
                <a:ea typeface="Arial"/>
                <a:cs typeface="Arial"/>
                <a:sym typeface="Arial"/>
              </a:rPr>
              <a:t> </a:t>
            </a:r>
            <a:r>
              <a:rPr b="0" i="0" lang="es-AR" sz="1400" u="none" cap="none" strike="noStrike">
                <a:solidFill>
                  <a:schemeClr val="dk1"/>
                </a:solidFill>
                <a:latin typeface="Nunito"/>
                <a:ea typeface="Nunito"/>
                <a:cs typeface="Nunito"/>
                <a:sym typeface="Nunito"/>
              </a:rPr>
              <a:t>fija el elemento en un punto del view port de la pantalla. Por lo tanto, si hacemos scroll, este elemento no se moverá y quedará por debajo o por encima del contenido.</a:t>
            </a:r>
            <a:endParaRPr/>
          </a:p>
          <a:p>
            <a:pPr indent="-285750" lvl="1"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rgbClr val="000000"/>
                </a:solidFill>
                <a:latin typeface="Arial"/>
                <a:ea typeface="Arial"/>
                <a:cs typeface="Arial"/>
                <a:sym typeface="Arial"/>
              </a:rPr>
              <a:t>Absolute:</a:t>
            </a:r>
            <a:r>
              <a:rPr b="0" i="0" lang="es-AR" sz="1400" u="none" cap="none" strike="noStrike">
                <a:solidFill>
                  <a:srgbClr val="000000"/>
                </a:solidFill>
                <a:latin typeface="Arial"/>
                <a:ea typeface="Arial"/>
                <a:cs typeface="Arial"/>
                <a:sym typeface="Arial"/>
              </a:rPr>
              <a:t> </a:t>
            </a:r>
            <a:r>
              <a:rPr b="0" i="0" lang="es-AR" sz="1400" u="none" cap="none" strike="noStrike">
                <a:solidFill>
                  <a:schemeClr val="dk1"/>
                </a:solidFill>
                <a:latin typeface="Nunito"/>
                <a:ea typeface="Nunito"/>
                <a:cs typeface="Nunito"/>
                <a:sym typeface="Nunito"/>
              </a:rPr>
              <a:t>ubica al elemento en un punto que está en relación a su ancestro posicionado más cercano. Al igual que en fixed, el elemento queda flotando sobre el elemento que lo contiene, ocupando solo el ancho que necesita.</a:t>
            </a:r>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53"/>
          <p:cNvPicPr preferRelativeResize="0"/>
          <p:nvPr/>
        </p:nvPicPr>
        <p:blipFill rotWithShape="1">
          <a:blip r:embed="rId3">
            <a:alphaModFix/>
          </a:blip>
          <a:srcRect b="0" l="0" r="0" t="0"/>
          <a:stretch/>
        </p:blipFill>
        <p:spPr>
          <a:xfrm>
            <a:off x="423863" y="504825"/>
            <a:ext cx="8296275" cy="4133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126"/>
          <p:cNvPicPr preferRelativeResize="0"/>
          <p:nvPr/>
        </p:nvPicPr>
        <p:blipFill rotWithShape="1">
          <a:blip r:embed="rId3">
            <a:alphaModFix/>
          </a:blip>
          <a:srcRect b="0" l="0" r="0" t="0"/>
          <a:stretch/>
        </p:blipFill>
        <p:spPr>
          <a:xfrm>
            <a:off x="423863" y="504825"/>
            <a:ext cx="8296275" cy="4133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27"/>
          <p:cNvSpPr/>
          <p:nvPr/>
        </p:nvSpPr>
        <p:spPr>
          <a:xfrm>
            <a:off x="1109134" y="409830"/>
            <a:ext cx="6290733" cy="39087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En la propiedad grid-template-areas también es posible indicar una palabra clave especial:</a:t>
            </a:r>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t/>
            </a:r>
            <a:endParaRPr b="0" i="0" sz="20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r>
              <a:rPr b="0" i="0" lang="es-AR" sz="2000" u="none" cap="none" strike="noStrike">
                <a:solidFill>
                  <a:schemeClr val="dk1"/>
                </a:solidFill>
                <a:latin typeface="Nunito"/>
                <a:ea typeface="Nunito"/>
                <a:cs typeface="Nunito"/>
                <a:sym typeface="Nunito"/>
              </a:rPr>
              <a:t>👉 La palabra clave none: Indica que no se colocará ninguna celda en esta posición.</a:t>
            </a:r>
            <a:endParaRPr/>
          </a:p>
          <a:p>
            <a:pPr indent="0" lvl="0" marL="0" marR="0" rtl="0" algn="ctr">
              <a:lnSpc>
                <a:spcPct val="100000"/>
              </a:lnSpc>
              <a:spcBef>
                <a:spcPts val="0"/>
              </a:spcBef>
              <a:spcAft>
                <a:spcPts val="0"/>
              </a:spcAft>
              <a:buNone/>
            </a:pPr>
            <a:br>
              <a:rPr b="0" i="0" lang="es-AR" sz="2000" u="none" cap="none" strike="noStrike">
                <a:solidFill>
                  <a:schemeClr val="dk1"/>
                </a:solidFill>
                <a:latin typeface="Nunito"/>
                <a:ea typeface="Nunito"/>
                <a:cs typeface="Nunito"/>
                <a:sym typeface="Nunito"/>
              </a:rPr>
            </a:br>
            <a:r>
              <a:rPr b="0" i="0" lang="es-AR" sz="2000" u="none" cap="none" strike="noStrike">
                <a:solidFill>
                  <a:schemeClr val="dk1"/>
                </a:solidFill>
                <a:latin typeface="Nunito"/>
                <a:ea typeface="Nunito"/>
                <a:cs typeface="Nunito"/>
                <a:sym typeface="Nunito"/>
              </a:rPr>
              <a:t>👉 Uno o más puntos (.): Indica que se colocará una celda vacía en esta posición.</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4"/>
          <p:cNvSpPr txBox="1"/>
          <p:nvPr>
            <p:ph idx="1" type="subTitle"/>
          </p:nvPr>
        </p:nvSpPr>
        <p:spPr>
          <a:xfrm>
            <a:off x="2280964" y="932454"/>
            <a:ext cx="4452551"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AR"/>
              <a:t>(para el orden de superposición)</a:t>
            </a:r>
            <a:endParaRPr/>
          </a:p>
          <a:p>
            <a:pPr indent="-361950" lvl="0" marL="457200" rtl="0" algn="ctr">
              <a:lnSpc>
                <a:spcPct val="90000"/>
              </a:lnSpc>
              <a:spcBef>
                <a:spcPts val="800"/>
              </a:spcBef>
              <a:spcAft>
                <a:spcPts val="0"/>
              </a:spcAft>
              <a:buClr>
                <a:schemeClr val="dk1"/>
              </a:buClr>
              <a:buSzPts val="1800"/>
              <a:buNone/>
            </a:pPr>
            <a:br>
              <a:rPr lang="es-AR"/>
            </a:br>
            <a:endParaRPr/>
          </a:p>
        </p:txBody>
      </p:sp>
      <p:pic>
        <p:nvPicPr>
          <p:cNvPr id="688" name="Google Shape;688;p54"/>
          <p:cNvPicPr preferRelativeResize="0"/>
          <p:nvPr/>
        </p:nvPicPr>
        <p:blipFill rotWithShape="1">
          <a:blip r:embed="rId3">
            <a:alphaModFix/>
          </a:blip>
          <a:srcRect b="0" l="0" r="0" t="0"/>
          <a:stretch/>
        </p:blipFill>
        <p:spPr>
          <a:xfrm>
            <a:off x="471488" y="561975"/>
            <a:ext cx="8201025" cy="4019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128"/>
          <p:cNvPicPr preferRelativeResize="0"/>
          <p:nvPr/>
        </p:nvPicPr>
        <p:blipFill rotWithShape="1">
          <a:blip r:embed="rId3">
            <a:alphaModFix/>
          </a:blip>
          <a:srcRect b="0" l="0" r="0" t="0"/>
          <a:stretch/>
        </p:blipFill>
        <p:spPr>
          <a:xfrm>
            <a:off x="519113" y="509588"/>
            <a:ext cx="8105775" cy="41243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55"/>
          <p:cNvPicPr preferRelativeResize="0"/>
          <p:nvPr/>
        </p:nvPicPr>
        <p:blipFill rotWithShape="1">
          <a:blip r:embed="rId3">
            <a:alphaModFix/>
          </a:blip>
          <a:srcRect b="0" l="0" r="0" t="0"/>
          <a:stretch/>
        </p:blipFill>
        <p:spPr>
          <a:xfrm>
            <a:off x="893232" y="497946"/>
            <a:ext cx="7696200" cy="4029075"/>
          </a:xfrm>
          <a:prstGeom prst="rect">
            <a:avLst/>
          </a:prstGeom>
          <a:noFill/>
          <a:ln>
            <a:noFill/>
          </a:ln>
        </p:spPr>
      </p:pic>
      <p:sp>
        <p:nvSpPr>
          <p:cNvPr id="699" name="Google Shape;699;p5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AR"/>
              <a:t>Librerías y Frameworks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60"/>
          <p:cNvPicPr preferRelativeResize="0"/>
          <p:nvPr/>
        </p:nvPicPr>
        <p:blipFill rotWithShape="1">
          <a:blip r:embed="rId3">
            <a:alphaModFix/>
          </a:blip>
          <a:srcRect b="0" l="0" r="0" t="0"/>
          <a:stretch/>
        </p:blipFill>
        <p:spPr>
          <a:xfrm>
            <a:off x="151867" y="429684"/>
            <a:ext cx="8601075" cy="4381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29"/>
          <p:cNvPicPr preferRelativeResize="0"/>
          <p:nvPr/>
        </p:nvPicPr>
        <p:blipFill rotWithShape="1">
          <a:blip r:embed="rId3">
            <a:alphaModFix/>
          </a:blip>
          <a:srcRect b="0" l="0" r="0" t="0"/>
          <a:stretch/>
        </p:blipFill>
        <p:spPr>
          <a:xfrm>
            <a:off x="452438" y="557213"/>
            <a:ext cx="8239125" cy="4029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3"/>
          <p:cNvSpPr txBox="1"/>
          <p:nvPr>
            <p:ph type="ctrTitle"/>
          </p:nvPr>
        </p:nvSpPr>
        <p:spPr>
          <a:xfrm>
            <a:off x="1100666" y="2255705"/>
            <a:ext cx="6858000" cy="459806"/>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Bootstrap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06"/>
          <p:cNvSpPr txBox="1"/>
          <p:nvPr/>
        </p:nvSpPr>
        <p:spPr>
          <a:xfrm>
            <a:off x="939750" y="222766"/>
            <a:ext cx="6829200" cy="1246485"/>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rPr b="1" i="0" lang="es-AR" sz="3600" u="none" cap="none" strike="noStrike">
                <a:solidFill>
                  <a:srgbClr val="4089D7"/>
                </a:solidFill>
                <a:latin typeface="Nunito"/>
                <a:ea typeface="Nunito"/>
                <a:cs typeface="Nunito"/>
                <a:sym typeface="Nunito"/>
              </a:rPr>
              <a:t> ¡A mover las cajas!</a:t>
            </a:r>
            <a:endParaRPr/>
          </a:p>
          <a:p>
            <a:pPr indent="0" lvl="0" marL="0" marR="0" rtl="0" algn="ctr">
              <a:lnSpc>
                <a:spcPct val="100000"/>
              </a:lnSpc>
              <a:spcBef>
                <a:spcPts val="0"/>
              </a:spcBef>
              <a:spcAft>
                <a:spcPts val="0"/>
              </a:spcAft>
              <a:buNone/>
            </a:pPr>
            <a:r>
              <a:t/>
            </a:r>
            <a:endParaRPr b="1" i="0" sz="3600" u="none" cap="none" strike="noStrike">
              <a:solidFill>
                <a:srgbClr val="4089D7"/>
              </a:solidFill>
              <a:latin typeface="Nunito"/>
              <a:ea typeface="Nunito"/>
              <a:cs typeface="Nunito"/>
              <a:sym typeface="Nunito"/>
            </a:endParaRPr>
          </a:p>
        </p:txBody>
      </p:sp>
      <p:pic>
        <p:nvPicPr>
          <p:cNvPr id="245" name="Google Shape;245;p106"/>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46" name="Google Shape;246;p106"/>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47" name="Google Shape;247;p106"/>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48" name="Google Shape;248;p106"/>
          <p:cNvSpPr/>
          <p:nvPr/>
        </p:nvSpPr>
        <p:spPr>
          <a:xfrm>
            <a:off x="640292" y="849893"/>
            <a:ext cx="7923811" cy="37548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En este ejercicio, verás cómo se modifican los elementos según el valor que le des a la propiedad position.</a:t>
            </a:r>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Seguí estos pasos: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Creá un HTML y un CSS.</a:t>
            </a:r>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Vinculalos.</a:t>
            </a:r>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3. En el HTML, creá 4 divs y dale un ID a cada uno:</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"uno"</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"dos"</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"tres"</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"cuatro"</a:t>
            </a:r>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4. Ponele el mismo número como contenido para identificarlos fácilmente en el browser.</a:t>
            </a:r>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5. En el CSS, dale a todos los divs un height de 150px y un border solid color #092454 de 3px. A cada uno, dale un background-color distinto:</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rgbClr val="171616"/>
                </a:solidFill>
                <a:latin typeface="Nunito"/>
                <a:ea typeface="Nunito"/>
                <a:cs typeface="Nunito"/>
                <a:sym typeface="Nunito"/>
              </a:rPr>
              <a:t>#uno: #e69ef2</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rgbClr val="171616"/>
                </a:solidFill>
                <a:latin typeface="Nunito"/>
                <a:ea typeface="Nunito"/>
                <a:cs typeface="Nunito"/>
                <a:sym typeface="Nunito"/>
              </a:rPr>
              <a:t>#dos: #62d0ff</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rgbClr val="171616"/>
                </a:solidFill>
                <a:latin typeface="Nunito"/>
                <a:ea typeface="Nunito"/>
                <a:cs typeface="Nunito"/>
                <a:sym typeface="Nunito"/>
              </a:rPr>
              <a:t>#tres: #ced5db</a:t>
            </a:r>
            <a:endParaRPr/>
          </a:p>
          <a:p>
            <a:pPr indent="-285750" lvl="1" marL="285750" marR="0" rtl="0" algn="l">
              <a:lnSpc>
                <a:spcPct val="100000"/>
              </a:lnSpc>
              <a:spcBef>
                <a:spcPts val="0"/>
              </a:spcBef>
              <a:spcAft>
                <a:spcPts val="0"/>
              </a:spcAft>
              <a:buClr>
                <a:srgbClr val="000000"/>
              </a:buClr>
              <a:buSzPts val="1400"/>
              <a:buFont typeface="Arial"/>
              <a:buChar char="•"/>
            </a:pPr>
            <a:r>
              <a:rPr b="0" i="0" lang="es-AR" sz="1400" u="none" cap="none" strike="noStrike">
                <a:solidFill>
                  <a:srgbClr val="171616"/>
                </a:solidFill>
                <a:latin typeface="Nunito"/>
                <a:ea typeface="Nunito"/>
                <a:cs typeface="Nunito"/>
                <a:sym typeface="Nunito"/>
              </a:rPr>
              <a:t>#cuatro: #85e38d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64"/>
          <p:cNvPicPr preferRelativeResize="0"/>
          <p:nvPr/>
        </p:nvPicPr>
        <p:blipFill rotWithShape="1">
          <a:blip r:embed="rId3">
            <a:alphaModFix/>
          </a:blip>
          <a:srcRect b="0" l="0" r="0" t="0"/>
          <a:stretch/>
        </p:blipFill>
        <p:spPr>
          <a:xfrm>
            <a:off x="26258" y="0"/>
            <a:ext cx="9117742" cy="471011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5"/>
          <p:cNvSpPr/>
          <p:nvPr/>
        </p:nvSpPr>
        <p:spPr>
          <a:xfrm>
            <a:off x="948266" y="365152"/>
            <a:ext cx="57912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Conociendo</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id="730" name="Google Shape;730;p65"/>
          <p:cNvPicPr preferRelativeResize="0"/>
          <p:nvPr/>
        </p:nvPicPr>
        <p:blipFill rotWithShape="1">
          <a:blip r:embed="rId3">
            <a:alphaModFix/>
          </a:blip>
          <a:srcRect b="0" l="0" r="0" t="0"/>
          <a:stretch/>
        </p:blipFill>
        <p:spPr>
          <a:xfrm>
            <a:off x="5870575" y="1710266"/>
            <a:ext cx="2329179" cy="2306639"/>
          </a:xfrm>
          <a:prstGeom prst="rect">
            <a:avLst/>
          </a:prstGeom>
          <a:noFill/>
          <a:ln>
            <a:noFill/>
          </a:ln>
        </p:spPr>
      </p:pic>
      <p:sp>
        <p:nvSpPr>
          <p:cNvPr id="731" name="Google Shape;731;p65"/>
          <p:cNvSpPr/>
          <p:nvPr/>
        </p:nvSpPr>
        <p:spPr>
          <a:xfrm>
            <a:off x="821266" y="2010380"/>
            <a:ext cx="4572000"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Es un framework originalmente creado por Twitter, que permite crear interfaces web con CSS y JavaScript, y cuya particularidad es la de adaptar la interfaz del sitio web al tamaño del dispositivo en que se visualice (es responsive).</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130"/>
          <p:cNvPicPr preferRelativeResize="0"/>
          <p:nvPr/>
        </p:nvPicPr>
        <p:blipFill rotWithShape="1">
          <a:blip r:embed="rId3">
            <a:alphaModFix/>
          </a:blip>
          <a:srcRect b="0" l="0" r="0" t="0"/>
          <a:stretch/>
        </p:blipFill>
        <p:spPr>
          <a:xfrm>
            <a:off x="0" y="0"/>
            <a:ext cx="9144000" cy="45529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31"/>
          <p:cNvPicPr preferRelativeResize="0"/>
          <p:nvPr/>
        </p:nvPicPr>
        <p:blipFill rotWithShape="1">
          <a:blip r:embed="rId3">
            <a:alphaModFix/>
          </a:blip>
          <a:srcRect b="0" l="0" r="0" t="0"/>
          <a:stretch/>
        </p:blipFill>
        <p:spPr>
          <a:xfrm>
            <a:off x="-2382" y="0"/>
            <a:ext cx="9146381" cy="4562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32"/>
          <p:cNvSpPr/>
          <p:nvPr/>
        </p:nvSpPr>
        <p:spPr>
          <a:xfrm>
            <a:off x="948266" y="365152"/>
            <a:ext cx="57912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Conociendo</a:t>
            </a:r>
            <a:r>
              <a:rPr b="1" i="0" lang="es-AR" sz="1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47" name="Google Shape;747;p132"/>
          <p:cNvSpPr/>
          <p:nvPr/>
        </p:nvSpPr>
        <p:spPr>
          <a:xfrm>
            <a:off x="821266" y="2010380"/>
            <a:ext cx="4572000"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000" u="none" cap="none" strike="noStrike">
                <a:solidFill>
                  <a:srgbClr val="000000"/>
                </a:solidFill>
                <a:latin typeface="Arial"/>
                <a:ea typeface="Arial"/>
                <a:cs typeface="Arial"/>
                <a:sym typeface="Arial"/>
              </a:rPr>
              <a:t>Básicamente, tiene las ventajas de cualquier Framework, así como sus inconvenientes.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r>
              <a:rPr b="0" i="0" lang="es-AR" sz="2000" u="none" cap="none" strike="noStrike">
                <a:solidFill>
                  <a:srgbClr val="000000"/>
                </a:solidFill>
                <a:latin typeface="Arial"/>
                <a:ea typeface="Arial"/>
                <a:cs typeface="Arial"/>
                <a:sym typeface="Arial"/>
              </a:rPr>
              <a:t>Si te adaptas a la forma de trabajo, y es el aspecto que buscas, es lo ideal.</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6.googleusercontent.com/9fZUnS0Iwl5_fTMxRJelxbnn_RJW3eJ_Q_w9Su2Dx3ltZx832Ea0bKwp1h8lj9AHMuQdq53AHOooG516smKiEL39z9weQTTpXIDS-5zArvGPnl19vt1tvDn_7Eu8-9x0S02CZpzubeXOs5EoRvMs7-iLksjpyLqfdI2SiCM7fNyXQR-L3RdA7Q" id="748" name="Google Shape;748;p132"/>
          <p:cNvPicPr preferRelativeResize="0"/>
          <p:nvPr/>
        </p:nvPicPr>
        <p:blipFill rotWithShape="1">
          <a:blip r:embed="rId3">
            <a:alphaModFix/>
          </a:blip>
          <a:srcRect b="0" l="0" r="0" t="0"/>
          <a:stretch/>
        </p:blipFill>
        <p:spPr>
          <a:xfrm>
            <a:off x="5647796" y="1519314"/>
            <a:ext cx="2934758" cy="202498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33"/>
          <p:cNvSpPr/>
          <p:nvPr/>
        </p:nvSpPr>
        <p:spPr>
          <a:xfrm>
            <a:off x="220133" y="365152"/>
            <a:ext cx="8695267"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La Documentación: Nuestra Guía</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54" name="Google Shape;754;p133"/>
          <p:cNvSpPr/>
          <p:nvPr/>
        </p:nvSpPr>
        <p:spPr>
          <a:xfrm>
            <a:off x="143931" y="1136997"/>
            <a:ext cx="8424335"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2000" u="none" cap="none" strike="noStrike">
                <a:solidFill>
                  <a:srgbClr val="000000"/>
                </a:solidFill>
                <a:latin typeface="Arial"/>
                <a:ea typeface="Arial"/>
                <a:cs typeface="Arial"/>
                <a:sym typeface="Arial"/>
              </a:rPr>
              <a:t>La documentación te indicará cuál es la mejor manera de usar los recursos que esta herramienta te ofrece.</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55" name="Google Shape;755;p133"/>
          <p:cNvSpPr/>
          <p:nvPr/>
        </p:nvSpPr>
        <p:spPr>
          <a:xfrm>
            <a:off x="702734" y="2581152"/>
            <a:ext cx="7958666"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Existen</a:t>
            </a:r>
            <a:r>
              <a:rPr b="0" i="0" lang="es-AR" sz="1400" u="none" cap="none" strike="noStrike">
                <a:solidFill>
                  <a:srgbClr val="000000"/>
                </a:solidFill>
                <a:latin typeface="Arial"/>
                <a:ea typeface="Arial"/>
                <a:cs typeface="Arial"/>
                <a:sym typeface="Arial"/>
              </a:rPr>
              <a:t> </a:t>
            </a:r>
            <a:r>
              <a:rPr b="0" i="0" lang="es-AR" sz="2000" u="none" cap="none" strike="noStrike">
                <a:solidFill>
                  <a:schemeClr val="dk1"/>
                </a:solidFill>
                <a:latin typeface="Nunito"/>
                <a:ea typeface="Nunito"/>
                <a:cs typeface="Nunito"/>
                <a:sym typeface="Nunito"/>
              </a:rPr>
              <a:t>muchas páginas que te ayudarán a encontrar el componente de Bootstrap que necesitás. Una de ella es </a:t>
            </a:r>
            <a:r>
              <a:rPr b="0" i="0" lang="es-AR" sz="2000" u="sng" cap="none" strike="noStrike">
                <a:solidFill>
                  <a:schemeClr val="dk1"/>
                </a:solidFill>
                <a:latin typeface="Nunito"/>
                <a:ea typeface="Nunito"/>
                <a:cs typeface="Nunito"/>
                <a:sym typeface="Nunito"/>
                <a:hlinkClick r:id="rId3">
                  <a:extLst>
                    <a:ext uri="{A12FA001-AC4F-418D-AE19-62706E023703}">
                      <ahyp:hlinkClr val="tx"/>
                    </a:ext>
                  </a:extLst>
                </a:hlinkClick>
              </a:rPr>
              <a:t>HackerThemes</a:t>
            </a:r>
            <a:r>
              <a:rPr b="0" i="0" lang="es-AR" sz="2000" u="none" cap="none" strike="noStrike">
                <a:solidFill>
                  <a:schemeClr val="dk1"/>
                </a:solidFill>
                <a:latin typeface="Nunito"/>
                <a:ea typeface="Nunito"/>
                <a:cs typeface="Nunito"/>
                <a:sym typeface="Nunito"/>
              </a:rPr>
              <a:t>, que los agrupa visualmente con todas sus variantes. Tené en cuenta que algunos de estos componentes corresponden a una versión anterior de Bootstrap.</a:t>
            </a: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61" name="Google Shape;761;p13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62" name="Google Shape;762;p13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63" name="Google Shape;763;p134"/>
          <p:cNvPicPr preferRelativeResize="0"/>
          <p:nvPr/>
        </p:nvPicPr>
        <p:blipFill rotWithShape="1">
          <a:blip r:embed="rId3">
            <a:alphaModFix/>
          </a:blip>
          <a:srcRect b="0" l="0" r="0" t="0"/>
          <a:stretch/>
        </p:blipFill>
        <p:spPr>
          <a:xfrm>
            <a:off x="1" y="0"/>
            <a:ext cx="9144000" cy="4595813"/>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35"/>
          <p:cNvSpPr/>
          <p:nvPr/>
        </p:nvSpPr>
        <p:spPr>
          <a:xfrm>
            <a:off x="220133" y="365152"/>
            <a:ext cx="8695267"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 ¿Cómo se ve una página con Bootstrap?</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769" name="Google Shape;769;p135"/>
          <p:cNvSpPr/>
          <p:nvPr/>
        </p:nvSpPr>
        <p:spPr>
          <a:xfrm>
            <a:off x="4919133" y="1264989"/>
            <a:ext cx="3488267" cy="31700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rgbClr val="000000"/>
                </a:solidFill>
                <a:latin typeface="Arial"/>
                <a:ea typeface="Arial"/>
                <a:cs typeface="Arial"/>
                <a:sym typeface="Arial"/>
              </a:rPr>
              <a:t>A continuación se visualiza un archivo html en el que se utilizan diferentes elementos, con las propiedades que brinda Bootstrap.</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r>
              <a:rPr b="0" i="0" lang="es-AR" sz="2000" u="sng" cap="none" strike="noStrike">
                <a:solidFill>
                  <a:srgbClr val="000000"/>
                </a:solidFill>
                <a:latin typeface="Arial"/>
                <a:ea typeface="Arial"/>
                <a:cs typeface="Arial"/>
                <a:sym typeface="Arial"/>
                <a:hlinkClick r:id="rId3">
                  <a:extLst>
                    <a:ext uri="{A12FA001-AC4F-418D-AE19-62706E023703}">
                      <ahyp:hlinkClr val="tx"/>
                    </a:ext>
                  </a:extLst>
                </a:hlinkClick>
              </a:rPr>
              <a:t>https://codepen.io/anon/pen/BYyGKd/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descr="https://lh5.googleusercontent.com/tV0s3Sco8UtRPqfyJ73jxKCiI_B1fnODvz5bKJKg1UjXcer301mXrzQWacXgJMNH6I5lJy5WaF6UE4QlekNSBxDITrOo1tFT8_WwV_vFk3TPgH3ahpwXCODz68lZuzrBBJrc-Hgs5_WiE8gda1dZYlO4AZnWleJFjKKEFxuDwjErLrYYmI2NrA" id="770" name="Google Shape;770;p135"/>
          <p:cNvPicPr preferRelativeResize="0"/>
          <p:nvPr/>
        </p:nvPicPr>
        <p:blipFill rotWithShape="1">
          <a:blip r:embed="rId4">
            <a:alphaModFix/>
          </a:blip>
          <a:srcRect b="0" l="0" r="0" t="0"/>
          <a:stretch/>
        </p:blipFill>
        <p:spPr>
          <a:xfrm>
            <a:off x="364066" y="1946804"/>
            <a:ext cx="4487571" cy="265059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76" name="Google Shape;776;p13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77" name="Google Shape;777;p13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78" name="Google Shape;778;p136"/>
          <p:cNvPicPr preferRelativeResize="0"/>
          <p:nvPr/>
        </p:nvPicPr>
        <p:blipFill rotWithShape="1">
          <a:blip r:embed="rId3">
            <a:alphaModFix/>
          </a:blip>
          <a:srcRect b="0" l="0" r="0" t="0"/>
          <a:stretch/>
        </p:blipFill>
        <p:spPr>
          <a:xfrm>
            <a:off x="135467" y="101600"/>
            <a:ext cx="8932333" cy="4508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84" name="Google Shape;784;p137"/>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85" name="Google Shape;785;p137"/>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86" name="Google Shape;786;p137"/>
          <p:cNvPicPr preferRelativeResize="0"/>
          <p:nvPr/>
        </p:nvPicPr>
        <p:blipFill rotWithShape="1">
          <a:blip r:embed="rId3">
            <a:alphaModFix/>
          </a:blip>
          <a:srcRect b="0" l="0" r="0" t="0"/>
          <a:stretch/>
        </p:blipFill>
        <p:spPr>
          <a:xfrm>
            <a:off x="168004" y="186266"/>
            <a:ext cx="8618810" cy="44381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6"/>
          <p:cNvSpPr txBox="1"/>
          <p:nvPr>
            <p:ph type="ctrTitle"/>
          </p:nvPr>
        </p:nvSpPr>
        <p:spPr>
          <a:xfrm>
            <a:off x="843349" y="50076"/>
            <a:ext cx="7457400" cy="822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Glosario</a:t>
            </a:r>
            <a:endParaRPr/>
          </a:p>
        </p:txBody>
      </p:sp>
      <p:sp>
        <p:nvSpPr>
          <p:cNvPr id="254" name="Google Shape;254;p6"/>
          <p:cNvSpPr txBox="1"/>
          <p:nvPr>
            <p:ph idx="1" type="subTitle"/>
          </p:nvPr>
        </p:nvSpPr>
        <p:spPr>
          <a:xfrm>
            <a:off x="209535" y="816463"/>
            <a:ext cx="3462000" cy="3029400"/>
          </a:xfrm>
          <a:prstGeom prst="rect">
            <a:avLst/>
          </a:prstGeom>
          <a:noFill/>
          <a:ln>
            <a:noFill/>
          </a:ln>
        </p:spPr>
        <p:txBody>
          <a:bodyPr anchorCtr="0" anchor="t" bIns="34275" lIns="68575" spcFirstLastPara="1" rIns="68575" wrap="square" tIns="34275">
            <a:normAutofit fontScale="77500" lnSpcReduction="20000"/>
          </a:bodyPr>
          <a:lstStyle/>
          <a:p>
            <a:pPr indent="-361950" lvl="0" marL="457200" rtl="0" algn="l">
              <a:lnSpc>
                <a:spcPct val="90000"/>
              </a:lnSpc>
              <a:spcBef>
                <a:spcPts val="800"/>
              </a:spcBef>
              <a:spcAft>
                <a:spcPts val="0"/>
              </a:spcAft>
              <a:buSzPct val="142857"/>
              <a:buNone/>
            </a:pPr>
            <a:r>
              <a:rPr b="1" lang="es-AR">
                <a:solidFill>
                  <a:srgbClr val="FF0000"/>
                </a:solidFill>
              </a:rPr>
              <a:t>     </a:t>
            </a:r>
            <a:r>
              <a:rPr lang="es-AR"/>
              <a:t> </a:t>
            </a:r>
            <a:r>
              <a:rPr b="1" lang="es-AR">
                <a:solidFill>
                  <a:srgbClr val="2466AD"/>
                </a:solidFill>
              </a:rPr>
              <a:t>CSS (Cascading Style Sheets):</a:t>
            </a:r>
            <a:r>
              <a:rPr lang="es-AR"/>
              <a:t> es un lenguaje web para aplicar formato visual (color, tamaño, separación y ubicación) al HTML. Con él puedes cambiar por completo el aspecto de cualquier etiqueta HTML. </a:t>
            </a:r>
            <a:endParaRPr/>
          </a:p>
          <a:p>
            <a:pPr indent="-361950" lvl="0" marL="457200" rtl="0" algn="l">
              <a:lnSpc>
                <a:spcPct val="90000"/>
              </a:lnSpc>
              <a:spcBef>
                <a:spcPts val="800"/>
              </a:spcBef>
              <a:spcAft>
                <a:spcPts val="0"/>
              </a:spcAft>
              <a:buSzPct val="142857"/>
              <a:buNone/>
            </a:pPr>
            <a:br>
              <a:rPr lang="es-AR"/>
            </a:br>
            <a:r>
              <a:rPr b="1" lang="es-AR">
                <a:solidFill>
                  <a:srgbClr val="2466AD"/>
                </a:solidFill>
              </a:rPr>
              <a:t>Padre e hijos: </a:t>
            </a:r>
            <a:r>
              <a:rPr lang="es-AR"/>
              <a:t>es un concepto que se aplica cuando tienes una etiqueta “dentro” de otra.  Esto te habilita a agregar atributos específicos a “hijos”, sin alterar los del “padre”.</a:t>
            </a:r>
            <a:endParaRPr/>
          </a:p>
          <a:p>
            <a:pPr indent="-361950" lvl="0" marL="457200" rtl="0" algn="l">
              <a:lnSpc>
                <a:spcPct val="90000"/>
              </a:lnSpc>
              <a:spcBef>
                <a:spcPts val="800"/>
              </a:spcBef>
              <a:spcAft>
                <a:spcPts val="0"/>
              </a:spcAft>
              <a:buSzPct val="142857"/>
              <a:buNone/>
            </a:pPr>
            <a:r>
              <a:t/>
            </a:r>
            <a:endParaRPr b="1">
              <a:solidFill>
                <a:srgbClr val="2466AD"/>
              </a:solidFill>
            </a:endParaRPr>
          </a:p>
          <a:p>
            <a:pPr indent="-361950" lvl="0" marL="457200" rtl="0" algn="l">
              <a:lnSpc>
                <a:spcPct val="90000"/>
              </a:lnSpc>
              <a:spcBef>
                <a:spcPts val="800"/>
              </a:spcBef>
              <a:spcAft>
                <a:spcPts val="0"/>
              </a:spcAft>
              <a:buSzPct val="142857"/>
              <a:buNone/>
            </a:pPr>
            <a:br>
              <a:rPr lang="es-AR"/>
            </a:br>
            <a:endParaRPr/>
          </a:p>
        </p:txBody>
      </p:sp>
      <p:sp>
        <p:nvSpPr>
          <p:cNvPr id="255" name="Google Shape;255;p6"/>
          <p:cNvSpPr txBox="1"/>
          <p:nvPr/>
        </p:nvSpPr>
        <p:spPr>
          <a:xfrm>
            <a:off x="1929950" y="3461450"/>
            <a:ext cx="3462000" cy="1908900"/>
          </a:xfrm>
          <a:prstGeom prst="rect">
            <a:avLst/>
          </a:prstGeom>
          <a:noFill/>
          <a:ln>
            <a:noFill/>
          </a:ln>
        </p:spPr>
        <p:txBody>
          <a:bodyPr anchorCtr="0" anchor="t" bIns="34275" lIns="68575" spcFirstLastPara="1" rIns="68575" wrap="square" tIns="34275">
            <a:normAutofit fontScale="62500" lnSpcReduction="20000"/>
          </a:bodyPr>
          <a:lstStyle/>
          <a:p>
            <a:pPr indent="0" lvl="0" marL="0" marR="0" rtl="0" algn="l">
              <a:lnSpc>
                <a:spcPct val="90000"/>
              </a:lnSpc>
              <a:spcBef>
                <a:spcPts val="800"/>
              </a:spcBef>
              <a:spcAft>
                <a:spcPts val="0"/>
              </a:spcAft>
              <a:buClr>
                <a:schemeClr val="dk1"/>
              </a:buClr>
              <a:buSzPct val="100000"/>
              <a:buFont typeface="Arial"/>
              <a:buNone/>
            </a:pPr>
            <a:r>
              <a:rPr b="1" i="0" lang="es-AR" sz="1800" u="none" cap="none" strike="noStrike">
                <a:solidFill>
                  <a:srgbClr val="2466AD"/>
                </a:solidFill>
                <a:latin typeface="Nunito"/>
                <a:ea typeface="Nunito"/>
                <a:cs typeface="Nunito"/>
                <a:sym typeface="Nunito"/>
              </a:rPr>
              <a:t>Class:</a:t>
            </a:r>
            <a:r>
              <a:rPr b="0" i="0" lang="es-AR" sz="1800" u="none" cap="none" strike="noStrike">
                <a:solidFill>
                  <a:schemeClr val="dk1"/>
                </a:solidFill>
                <a:latin typeface="Nunito"/>
                <a:ea typeface="Nunito"/>
                <a:cs typeface="Nunito"/>
                <a:sym typeface="Nunito"/>
              </a:rPr>
              <a:t>generalmente se utiliza para darle estilos a cierta parte del código.</a:t>
            </a:r>
            <a:endParaRPr b="0" i="0" sz="18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ct val="77777"/>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ct val="77777"/>
              <a:buFont typeface="Arial"/>
              <a:buNone/>
            </a:pPr>
            <a:r>
              <a:rPr b="1" i="0" lang="es-AR" sz="1800" u="none" cap="none" strike="noStrike">
                <a:solidFill>
                  <a:srgbClr val="2466AD"/>
                </a:solidFill>
                <a:latin typeface="Nunito"/>
                <a:ea typeface="Nunito"/>
                <a:cs typeface="Nunito"/>
                <a:sym typeface="Nunito"/>
              </a:rPr>
              <a:t>Atributo ID: </a:t>
            </a:r>
            <a:r>
              <a:rPr b="0" i="0" lang="es-AR" sz="1800" u="none" cap="none" strike="noStrike">
                <a:solidFill>
                  <a:schemeClr val="dk1"/>
                </a:solidFill>
                <a:latin typeface="Nunito"/>
                <a:ea typeface="Nunito"/>
                <a:cs typeface="Nunito"/>
                <a:sym typeface="Nunito"/>
              </a:rPr>
              <a:t>suele usarse para nombrar porciones de código y sectores, como por ejemplo cuando quieres nombrar distintas secciones.</a:t>
            </a:r>
            <a:endParaRPr b="0" i="0" sz="1350" u="none" cap="none" strike="noStrike">
              <a:solidFill>
                <a:srgbClr val="000000"/>
              </a:solidFill>
              <a:latin typeface="DM Sans"/>
              <a:ea typeface="DM Sans"/>
              <a:cs typeface="DM Sans"/>
              <a:sym typeface="DM Sans"/>
            </a:endParaRPr>
          </a:p>
          <a:p>
            <a:pPr indent="-361950" lvl="0" marL="457200" marR="0" rtl="0" algn="l">
              <a:lnSpc>
                <a:spcPct val="90000"/>
              </a:lnSpc>
              <a:spcBef>
                <a:spcPts val="800"/>
              </a:spcBef>
              <a:spcAft>
                <a:spcPts val="0"/>
              </a:spcAft>
              <a:buClr>
                <a:schemeClr val="dk1"/>
              </a:buClr>
              <a:buSzPct val="128571"/>
              <a:buFont typeface="Arial"/>
              <a:buNone/>
            </a:pPr>
            <a:r>
              <a:t/>
            </a:r>
            <a:endParaRPr b="1" i="0" sz="1400" u="none" cap="none" strike="noStrike">
              <a:solidFill>
                <a:srgbClr val="2466AD"/>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ct val="128571"/>
              <a:buFont typeface="Arial"/>
              <a:buNone/>
            </a:pPr>
            <a:br>
              <a:rPr b="0" i="0" lang="es-AR" sz="14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sp>
        <p:nvSpPr>
          <p:cNvPr id="256" name="Google Shape;256;p6"/>
          <p:cNvSpPr txBox="1"/>
          <p:nvPr/>
        </p:nvSpPr>
        <p:spPr>
          <a:xfrm>
            <a:off x="5456775" y="992375"/>
            <a:ext cx="35295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Unidades de medidas</a:t>
            </a:r>
            <a:endParaRPr b="1" i="0" sz="1800" u="none" cap="none" strike="noStrike">
              <a:solidFill>
                <a:srgbClr val="2466AD"/>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Absolutas</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none" cap="none" strike="noStrike">
                <a:solidFill>
                  <a:schemeClr val="dk1"/>
                </a:solidFill>
                <a:latin typeface="Nunito"/>
                <a:ea typeface="Nunito"/>
                <a:cs typeface="Nunito"/>
                <a:sym typeface="Nunito"/>
              </a:rPr>
              <a:t>Px (pixels): es la unidad que usan las pantallas. </a:t>
            </a:r>
            <a:endParaRPr b="0" i="0" sz="1800" u="none" cap="none" strike="noStrike">
              <a:solidFill>
                <a:schemeClr val="dk1"/>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800"/>
              <a:buFont typeface="Arial"/>
              <a:buNone/>
            </a:pPr>
            <a:r>
              <a:rPr b="1" i="0" lang="es-AR" sz="1800" u="none" cap="none" strike="noStrike">
                <a:solidFill>
                  <a:srgbClr val="2466AD"/>
                </a:solidFill>
                <a:latin typeface="Nunito"/>
                <a:ea typeface="Nunito"/>
                <a:cs typeface="Nunito"/>
                <a:sym typeface="Nunito"/>
              </a:rPr>
              <a:t>Relativas</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Rem</a:t>
            </a:r>
            <a:r>
              <a:rPr b="0" i="0" lang="es-AR" sz="1800" u="none" cap="none" strike="noStrike">
                <a:solidFill>
                  <a:schemeClr val="dk1"/>
                </a:solidFill>
                <a:latin typeface="Nunito"/>
                <a:ea typeface="Nunito"/>
                <a:cs typeface="Nunito"/>
                <a:sym typeface="Nunito"/>
              </a:rPr>
              <a:t>: relativa a la configuración de tamaño de la raíz (etiqueta html). </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Porcentaje</a:t>
            </a:r>
            <a:r>
              <a:rPr b="0" i="0" lang="es-AR" sz="1800" u="none" cap="none" strike="noStrike">
                <a:solidFill>
                  <a:schemeClr val="dk1"/>
                </a:solidFill>
                <a:latin typeface="Nunito"/>
                <a:ea typeface="Nunito"/>
                <a:cs typeface="Nunito"/>
                <a:sym typeface="Nunito"/>
              </a:rPr>
              <a:t>:tomando en cuenta que 16px es 100%.</a:t>
            </a:r>
            <a:endParaRPr b="0" i="0" sz="1800" u="none" cap="none" strike="noStrike">
              <a:solidFill>
                <a:schemeClr val="dk1"/>
              </a:solidFill>
              <a:latin typeface="Nunito"/>
              <a:ea typeface="Nunito"/>
              <a:cs typeface="Nunito"/>
              <a:sym typeface="Nunito"/>
            </a:endParaRPr>
          </a:p>
          <a:p>
            <a:pPr indent="-314325" lvl="0" marL="457200" marR="0" rtl="0" algn="l">
              <a:lnSpc>
                <a:spcPct val="100000"/>
              </a:lnSpc>
              <a:spcBef>
                <a:spcPts val="0"/>
              </a:spcBef>
              <a:spcAft>
                <a:spcPts val="0"/>
              </a:spcAft>
              <a:buClr>
                <a:srgbClr val="000000"/>
              </a:buClr>
              <a:buSzPts val="1350"/>
              <a:buFont typeface="Helvetica Neue Light"/>
              <a:buChar char="●"/>
            </a:pPr>
            <a:r>
              <a:rPr b="0" i="0" lang="es-AR" sz="1800" u="sng" cap="none" strike="noStrike">
                <a:solidFill>
                  <a:schemeClr val="dk1"/>
                </a:solidFill>
                <a:latin typeface="Nunito"/>
                <a:ea typeface="Nunito"/>
                <a:cs typeface="Nunito"/>
                <a:sym typeface="Nunito"/>
              </a:rPr>
              <a:t>Viewport</a:t>
            </a:r>
            <a:r>
              <a:rPr b="0" i="0" lang="es-AR" sz="1800" u="none" cap="none" strike="noStrike">
                <a:solidFill>
                  <a:schemeClr val="dk1"/>
                </a:solidFill>
                <a:latin typeface="Nunito"/>
                <a:ea typeface="Nunito"/>
                <a:cs typeface="Nunito"/>
                <a:sym typeface="Nunito"/>
              </a:rPr>
              <a:t>: se utilizan para layouts responsivos (más adelante).</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792" name="Google Shape;792;p13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793" name="Google Shape;793;p13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794" name="Google Shape;794;p138"/>
          <p:cNvPicPr preferRelativeResize="0"/>
          <p:nvPr/>
        </p:nvPicPr>
        <p:blipFill rotWithShape="1">
          <a:blip r:embed="rId3">
            <a:alphaModFix/>
          </a:blip>
          <a:srcRect b="0" l="0" r="0" t="0"/>
          <a:stretch/>
        </p:blipFill>
        <p:spPr>
          <a:xfrm>
            <a:off x="328613" y="279400"/>
            <a:ext cx="8486775" cy="4340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800" name="Google Shape;800;p13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801" name="Google Shape;801;p13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802" name="Google Shape;802;p139"/>
          <p:cNvPicPr preferRelativeResize="0"/>
          <p:nvPr/>
        </p:nvPicPr>
        <p:blipFill rotWithShape="1">
          <a:blip r:embed="rId3">
            <a:alphaModFix/>
          </a:blip>
          <a:srcRect b="0" l="0" r="0" t="0"/>
          <a:stretch/>
        </p:blipFill>
        <p:spPr>
          <a:xfrm>
            <a:off x="338138" y="314325"/>
            <a:ext cx="8467725" cy="43624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4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808" name="Google Shape;808;p14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809" name="Google Shape;809;p14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810" name="Google Shape;810;p140"/>
          <p:cNvPicPr preferRelativeResize="0"/>
          <p:nvPr/>
        </p:nvPicPr>
        <p:blipFill rotWithShape="1">
          <a:blip r:embed="rId3">
            <a:alphaModFix/>
          </a:blip>
          <a:srcRect b="0" l="0" r="0" t="0"/>
          <a:stretch/>
        </p:blipFill>
        <p:spPr>
          <a:xfrm>
            <a:off x="433388" y="337608"/>
            <a:ext cx="8277225" cy="4248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41"/>
          <p:cNvSpPr/>
          <p:nvPr/>
        </p:nvSpPr>
        <p:spPr>
          <a:xfrm>
            <a:off x="220133" y="365152"/>
            <a:ext cx="8695267"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Componentes: Cards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16" name="Google Shape;816;p141"/>
          <p:cNvSpPr/>
          <p:nvPr/>
        </p:nvSpPr>
        <p:spPr>
          <a:xfrm>
            <a:off x="4919133" y="1264989"/>
            <a:ext cx="3488267"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rgbClr val="000000"/>
                </a:solidFill>
                <a:latin typeface="Arial"/>
                <a:ea typeface="Arial"/>
                <a:cs typeface="Arial"/>
                <a:sym typeface="Arial"/>
              </a:rPr>
              <a:t>La </a:t>
            </a:r>
            <a:r>
              <a:rPr b="0" i="1" lang="es-AR" sz="2000" u="none" cap="none" strike="noStrike">
                <a:solidFill>
                  <a:srgbClr val="000000"/>
                </a:solidFill>
                <a:latin typeface="Arial"/>
                <a:ea typeface="Arial"/>
                <a:cs typeface="Arial"/>
                <a:sym typeface="Arial"/>
              </a:rPr>
              <a:t>card</a:t>
            </a:r>
            <a:r>
              <a:rPr b="0" i="0" lang="es-AR" sz="2000" u="none" cap="none" strike="noStrike">
                <a:solidFill>
                  <a:srgbClr val="000000"/>
                </a:solidFill>
                <a:latin typeface="Arial"/>
                <a:ea typeface="Arial"/>
                <a:cs typeface="Arial"/>
                <a:sym typeface="Arial"/>
              </a:rPr>
              <a:t> es un componente muy útil de Bootstrap. Se trata de un contenedor que tiene una imagen y una descripción debajo.</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id="817" name="Google Shape;817;p141"/>
          <p:cNvPicPr preferRelativeResize="0"/>
          <p:nvPr/>
        </p:nvPicPr>
        <p:blipFill rotWithShape="1">
          <a:blip r:embed="rId3">
            <a:alphaModFix/>
          </a:blip>
          <a:srcRect b="0" l="0" r="0" t="0"/>
          <a:stretch/>
        </p:blipFill>
        <p:spPr>
          <a:xfrm>
            <a:off x="1007533" y="1264989"/>
            <a:ext cx="3064933" cy="294999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42"/>
          <p:cNvSpPr/>
          <p:nvPr/>
        </p:nvSpPr>
        <p:spPr>
          <a:xfrm>
            <a:off x="220133" y="365152"/>
            <a:ext cx="8695267"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Componentes: Cards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23" name="Google Shape;823;p142"/>
          <p:cNvSpPr/>
          <p:nvPr/>
        </p:nvSpPr>
        <p:spPr>
          <a:xfrm>
            <a:off x="457201" y="1264989"/>
            <a:ext cx="8619066"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En la sección de componentes de Bootstrap, buscá (Ctrl+F) Cards. Allí verás diferentes ejemplos de tarjetas para que utilices la que quieras.</a:t>
            </a:r>
            <a:endParaRPr/>
          </a:p>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Para incorporar el código de la tarjeta a tu HTML deberás copiar el código que te da Bootstrap en tu body. En el caso de esta tarjeta, el código es este:</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pic>
        <p:nvPicPr>
          <p:cNvPr id="824" name="Google Shape;824;p142"/>
          <p:cNvPicPr preferRelativeResize="0"/>
          <p:nvPr/>
        </p:nvPicPr>
        <p:blipFill rotWithShape="1">
          <a:blip r:embed="rId3">
            <a:alphaModFix/>
          </a:blip>
          <a:srcRect b="0" l="0" r="0" t="0"/>
          <a:stretch/>
        </p:blipFill>
        <p:spPr>
          <a:xfrm>
            <a:off x="1661584" y="2649745"/>
            <a:ext cx="6210300" cy="17240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43"/>
          <p:cNvSpPr/>
          <p:nvPr/>
        </p:nvSpPr>
        <p:spPr>
          <a:xfrm>
            <a:off x="220133" y="365152"/>
            <a:ext cx="8695267" cy="1831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Componentes: Formularios</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30" name="Google Shape;830;p143"/>
          <p:cNvSpPr/>
          <p:nvPr/>
        </p:nvSpPr>
        <p:spPr>
          <a:xfrm>
            <a:off x="457201" y="1993123"/>
            <a:ext cx="8619066"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Bootstrap</a:t>
            </a:r>
            <a:r>
              <a:rPr b="0" i="0" lang="es-AR" sz="2000" u="none" cap="none" strike="noStrike">
                <a:solidFill>
                  <a:srgbClr val="000000"/>
                </a:solidFill>
                <a:latin typeface="Arial"/>
                <a:ea typeface="Arial"/>
                <a:cs typeface="Arial"/>
                <a:sym typeface="Arial"/>
              </a:rPr>
              <a:t> </a:t>
            </a:r>
            <a:r>
              <a:rPr b="0" i="0" lang="es-AR" sz="2000" u="none" cap="none" strike="noStrike">
                <a:solidFill>
                  <a:schemeClr val="dk1"/>
                </a:solidFill>
                <a:latin typeface="Nunito"/>
                <a:ea typeface="Nunito"/>
                <a:cs typeface="Nunito"/>
                <a:sym typeface="Nunito"/>
              </a:rPr>
              <a:t>nos ofrece muchas opciones de formularios para que reutilicemos. Esto, claramente, nos ahorrará mucho tiempo de desarrollo.</a:t>
            </a:r>
            <a:endParaRPr/>
          </a:p>
          <a:p>
            <a:pPr indent="0" lvl="0" marL="0" marR="0" rtl="0" algn="l">
              <a:lnSpc>
                <a:spcPct val="100000"/>
              </a:lnSpc>
              <a:spcBef>
                <a:spcPts val="0"/>
              </a:spcBef>
              <a:spcAft>
                <a:spcPts val="0"/>
              </a:spcAft>
              <a:buNone/>
            </a:pPr>
            <a:r>
              <a:rPr b="0" i="0" lang="es-AR" sz="2000" u="none" cap="none" strike="noStrike">
                <a:solidFill>
                  <a:schemeClr val="dk1"/>
                </a:solidFill>
                <a:latin typeface="Nunito"/>
                <a:ea typeface="Nunito"/>
                <a:cs typeface="Nunito"/>
                <a:sym typeface="Nunito"/>
              </a:rPr>
              <a:t>Para aprender a usarlos, seguí este paso a paso:</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4"/>
          <p:cNvSpPr/>
          <p:nvPr/>
        </p:nvSpPr>
        <p:spPr>
          <a:xfrm>
            <a:off x="220133" y="94219"/>
            <a:ext cx="8695267"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Componentes: Formularios</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36" name="Google Shape;836;p144"/>
          <p:cNvSpPr/>
          <p:nvPr/>
        </p:nvSpPr>
        <p:spPr>
          <a:xfrm>
            <a:off x="296334" y="951723"/>
            <a:ext cx="8619066"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400" u="none" cap="none" strike="noStrike">
                <a:solidFill>
                  <a:schemeClr val="dk1"/>
                </a:solidFill>
                <a:latin typeface="Nunito"/>
                <a:ea typeface="Nunito"/>
                <a:cs typeface="Nunito"/>
                <a:sym typeface="Nunito"/>
              </a:rPr>
              <a:t>Paso A Paso</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Buscá la sección Forms en Bootstrap. Si bien hay muchos formularios diferentes, usaremos Overview como ejemplo. Copiá su </a:t>
            </a:r>
            <a:r>
              <a:rPr b="0" i="0" lang="es-AR" sz="1400" u="sng" cap="none" strike="noStrike">
                <a:solidFill>
                  <a:schemeClr val="dk1"/>
                </a:solidFill>
                <a:latin typeface="Nunito"/>
                <a:ea typeface="Nunito"/>
                <a:cs typeface="Nunito"/>
                <a:sym typeface="Nunito"/>
                <a:hlinkClick r:id="rId3">
                  <a:extLst>
                    <a:ext uri="{A12FA001-AC4F-418D-AE19-62706E023703}">
                      <ahyp:hlinkClr val="tx"/>
                    </a:ext>
                  </a:extLst>
                </a:hlinkClick>
              </a:rPr>
              <a:t>código</a:t>
            </a:r>
            <a:r>
              <a:rPr b="0" i="0" lang="es-AR" sz="1400" u="none" cap="none" strike="noStrike">
                <a:solidFill>
                  <a:schemeClr val="dk1"/>
                </a:solidFill>
                <a:latin typeface="Nunito"/>
                <a:ea typeface="Nunito"/>
                <a:cs typeface="Nunito"/>
                <a:sym typeface="Nunito"/>
              </a:rPr>
              <a:t> y pegalo en tu HTML.</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Guardá los cambios y comprobá que se vean en tu browser.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Envolvé el formulario en un div que tenga la clase container.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Personalizá tu formulario. Agregá: </a:t>
            </a:r>
            <a:endParaRPr/>
          </a:p>
          <a:p>
            <a:pPr indent="-342900" lvl="2" marL="34290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Un campo para el nombre, otro para el mail y uno para la contraseña.</a:t>
            </a:r>
            <a:endParaRPr/>
          </a:p>
          <a:p>
            <a:pPr indent="-342900" lvl="2" marL="342900" marR="0" rtl="0" algn="l">
              <a:lnSpc>
                <a:spcPct val="100000"/>
              </a:lnSpc>
              <a:spcBef>
                <a:spcPts val="0"/>
              </a:spcBef>
              <a:spcAft>
                <a:spcPts val="0"/>
              </a:spcAft>
              <a:buClr>
                <a:srgbClr val="000000"/>
              </a:buClr>
              <a:buSzPts val="1400"/>
              <a:buFont typeface="Arial"/>
              <a:buChar char="•"/>
            </a:pPr>
            <a:r>
              <a:rPr b="0" i="0" lang="es-AR" sz="1400" u="none" cap="none" strike="noStrike">
                <a:solidFill>
                  <a:schemeClr val="dk1"/>
                </a:solidFill>
                <a:latin typeface="Nunito"/>
                <a:ea typeface="Nunito"/>
                <a:cs typeface="Nunito"/>
                <a:sym typeface="Nunito"/>
              </a:rPr>
              <a:t>Un checkbox que diga "Acepto las bases y condiciones".</a:t>
            </a:r>
            <a:endParaRPr/>
          </a:p>
          <a:p>
            <a:pPr indent="-36830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Nunito"/>
              <a:ea typeface="Nunito"/>
              <a:cs typeface="Nunito"/>
              <a:sym typeface="Nunito"/>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Agregá en cada campo el atributo placeholder con una indicación para que el usuario sepa qué escribir.</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6. Cambiá el label del checkbox. Reemplazá su texto por "Acepto las bases y condiciones".</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7. Configurá </a:t>
            </a:r>
            <a:r>
              <a:rPr b="0" i="0" lang="es-AR" sz="1400" u="sng" cap="none" strike="noStrike">
                <a:solidFill>
                  <a:schemeClr val="dk1"/>
                </a:solidFill>
                <a:latin typeface="Nunito"/>
                <a:ea typeface="Nunito"/>
                <a:cs typeface="Nunito"/>
                <a:sym typeface="Nunito"/>
                <a:hlinkClick r:id="rId4">
                  <a:extLst>
                    <a:ext uri="{A12FA001-AC4F-418D-AE19-62706E023703}">
                      <ahyp:hlinkClr val="tx"/>
                    </a:ext>
                  </a:extLst>
                </a:hlinkClick>
              </a:rPr>
              <a:t>Formspree</a:t>
            </a:r>
            <a:r>
              <a:rPr b="0" i="0" lang="es-AR" sz="1400" u="none" cap="none" strike="noStrike">
                <a:solidFill>
                  <a:schemeClr val="dk1"/>
                </a:solidFill>
                <a:latin typeface="Nunito"/>
                <a:ea typeface="Nunito"/>
                <a:cs typeface="Nunito"/>
                <a:sym typeface="Nunito"/>
              </a:rPr>
              <a:t> y comprobá que se envíe la información correctamente.</a:t>
            </a:r>
            <a:endParaRPr/>
          </a:p>
          <a:p>
            <a:pPr indent="-457200" lvl="0" marL="457200" marR="0" rtl="0" algn="l">
              <a:lnSpc>
                <a:spcPct val="100000"/>
              </a:lnSpc>
              <a:spcBef>
                <a:spcPts val="0"/>
              </a:spcBef>
              <a:spcAft>
                <a:spcPts val="0"/>
              </a:spcAft>
              <a:buClr>
                <a:srgbClr val="000000"/>
              </a:buClr>
              <a:buSzPts val="1400"/>
              <a:buFont typeface="Arial"/>
              <a:buAutoNum type="arabicPeriod"/>
            </a:pPr>
            <a:r>
              <a:rPr b="0" i="0" lang="es-AR" sz="1400" u="none" cap="none" strike="noStrike">
                <a:solidFill>
                  <a:schemeClr val="dk1"/>
                </a:solidFill>
                <a:latin typeface="Nunito"/>
                <a:ea typeface="Nunito"/>
                <a:cs typeface="Nunito"/>
                <a:sym typeface="Nunito"/>
              </a:rPr>
              <a:t>8. Agregá a cada input el nombre de su campo. Usá el atributo name.</a:t>
            </a:r>
            <a:endParaRPr/>
          </a:p>
          <a:p>
            <a:pPr indent="0" lvl="0" marL="0" marR="0" rtl="0" algn="l">
              <a:lnSpc>
                <a:spcPct val="100000"/>
              </a:lnSpc>
              <a:spcBef>
                <a:spcPts val="0"/>
              </a:spcBef>
              <a:spcAft>
                <a:spcPts val="0"/>
              </a:spcAft>
              <a:buNone/>
            </a:pP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5"/>
          <p:cNvSpPr/>
          <p:nvPr/>
        </p:nvSpPr>
        <p:spPr>
          <a:xfrm>
            <a:off x="220133" y="94219"/>
            <a:ext cx="8695267" cy="1831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Componentes: Carrusel</a:t>
            </a:r>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842" name="Google Shape;842;p145"/>
          <p:cNvSpPr/>
          <p:nvPr/>
        </p:nvSpPr>
        <p:spPr>
          <a:xfrm>
            <a:off x="296334" y="951723"/>
            <a:ext cx="8619066" cy="15388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Un componente muy usado en el diseño web es el carrusel (carousel en inglés). Como su nombre lo describe, es un pieza que permite recorrer distintos elementos (como fotos, diseños, textos, etc.).</a:t>
            </a:r>
            <a:br>
              <a:rPr b="0" i="0" lang="es-AR" sz="2000" u="none" cap="none" strike="noStrike">
                <a:solidFill>
                  <a:srgbClr val="000000"/>
                </a:solidFill>
                <a:latin typeface="Arial"/>
                <a:ea typeface="Arial"/>
                <a:cs typeface="Arial"/>
                <a:sym typeface="Arial"/>
              </a:rPr>
            </a:br>
            <a:br>
              <a:rPr b="0" i="0" lang="es-AR" sz="2000" u="none" cap="none" strike="noStrike">
                <a:solidFill>
                  <a:srgbClr val="000000"/>
                </a:solidFill>
                <a:latin typeface="Arial"/>
                <a:ea typeface="Arial"/>
                <a:cs typeface="Arial"/>
                <a:sym typeface="Arial"/>
              </a:rPr>
            </a:br>
            <a:endParaRPr b="0" i="0" sz="2000" u="none" cap="none" strike="noStrike">
              <a:solidFill>
                <a:schemeClr val="dk1"/>
              </a:solidFill>
              <a:latin typeface="Nunito"/>
              <a:ea typeface="Nunito"/>
              <a:cs typeface="Nunito"/>
              <a:sym typeface="Nunito"/>
            </a:endParaRPr>
          </a:p>
        </p:txBody>
      </p:sp>
      <p:sp>
        <p:nvSpPr>
          <p:cNvPr id="843" name="Google Shape;843;p145"/>
          <p:cNvSpPr/>
          <p:nvPr/>
        </p:nvSpPr>
        <p:spPr>
          <a:xfrm>
            <a:off x="605367" y="2481793"/>
            <a:ext cx="8000999"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 El carrusel es una presentación de diapositivas para recorrer una serie de contenido, construido con transformaciones CSS 3D y un poco de JavaScript.</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Funciona con una serie de imágenes, texto o marcado personalizado. También incluye soporte para controles e indicadores para avanzar o retroceder</a:t>
            </a:r>
            <a:r>
              <a:rPr b="0" i="0" lang="es-A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Muchas gracias.</a:t>
            </a:r>
            <a:br>
              <a:rPr b="0" lang="es-AR"/>
            </a:b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9"/>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AR" sz="3400"/>
              <a:t>Instituciones que nos acompañan</a:t>
            </a:r>
            <a:endParaRPr sz="2800"/>
          </a:p>
        </p:txBody>
      </p:sp>
      <p:pic>
        <p:nvPicPr>
          <p:cNvPr id="854" name="Google Shape;854;p79"/>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855" name="Google Shape;855;p79"/>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856" name="Google Shape;856;p79"/>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857" name="Google Shape;857;p79"/>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858" name="Google Shape;858;p79"/>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859" name="Google Shape;859;p79"/>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860" name="Google Shape;860;p79"/>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